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7" r:id="rId5"/>
    <p:sldId id="268" r:id="rId6"/>
    <p:sldId id="256" r:id="rId7"/>
    <p:sldId id="257" r:id="rId8"/>
    <p:sldId id="258" r:id="rId9"/>
    <p:sldId id="262" r:id="rId10"/>
    <p:sldId id="263" r:id="rId11"/>
    <p:sldId id="266" r:id="rId12"/>
    <p:sldId id="265" r:id="rId13"/>
    <p:sldId id="264" r:id="rId14"/>
    <p:sldId id="259" r:id="rId15"/>
    <p:sldId id="260" r:id="rId16"/>
    <p:sldId id="261" r:id="rId17"/>
  </p:sldIdLst>
  <p:sldSz cx="6858000" cy="12192000"/>
  <p:notesSz cx="6800850" cy="99329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27C862-0E0F-45C7-A786-2B33FD0579D5}" v="3" dt="2022-11-15T10:31:44.638"/>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Inget format, tabellrutnä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just format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400" autoAdjust="0"/>
  </p:normalViewPr>
  <p:slideViewPr>
    <p:cSldViewPr snapToGrid="0">
      <p:cViewPr varScale="1">
        <p:scale>
          <a:sx n="60" d="100"/>
          <a:sy n="60" d="100"/>
        </p:scale>
        <p:origin x="349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ctor Irmalm" userId="2b4e2d5d-9e61-432e-8a45-d3ab80ea5560" providerId="ADAL" clId="{E627C862-0E0F-45C7-A786-2B33FD0579D5}"/>
    <pc:docChg chg="undo custSel delSld modSld">
      <pc:chgData name="Victor Irmalm" userId="2b4e2d5d-9e61-432e-8a45-d3ab80ea5560" providerId="ADAL" clId="{E627C862-0E0F-45C7-A786-2B33FD0579D5}" dt="2022-11-15T10:32:00.364" v="55" actId="47"/>
      <pc:docMkLst>
        <pc:docMk/>
      </pc:docMkLst>
      <pc:sldChg chg="modSp mod">
        <pc:chgData name="Victor Irmalm" userId="2b4e2d5d-9e61-432e-8a45-d3ab80ea5560" providerId="ADAL" clId="{E627C862-0E0F-45C7-A786-2B33FD0579D5}" dt="2022-11-15T10:09:01.096" v="1" actId="20577"/>
        <pc:sldMkLst>
          <pc:docMk/>
          <pc:sldMk cId="2375798241" sldId="257"/>
        </pc:sldMkLst>
        <pc:spChg chg="mod">
          <ac:chgData name="Victor Irmalm" userId="2b4e2d5d-9e61-432e-8a45-d3ab80ea5560" providerId="ADAL" clId="{E627C862-0E0F-45C7-A786-2B33FD0579D5}" dt="2022-11-15T10:09:01.096" v="1" actId="20577"/>
          <ac:spMkLst>
            <pc:docMk/>
            <pc:sldMk cId="2375798241" sldId="257"/>
            <ac:spMk id="9" creationId="{45C0E280-744B-4D80-A987-CA1BE853C09E}"/>
          </ac:spMkLst>
        </pc:spChg>
      </pc:sldChg>
      <pc:sldChg chg="addSp delSp modSp mod">
        <pc:chgData name="Victor Irmalm" userId="2b4e2d5d-9e61-432e-8a45-d3ab80ea5560" providerId="ADAL" clId="{E627C862-0E0F-45C7-A786-2B33FD0579D5}" dt="2022-11-15T10:21:15.114" v="46" actId="14100"/>
        <pc:sldMkLst>
          <pc:docMk/>
          <pc:sldMk cId="3557439179" sldId="260"/>
        </pc:sldMkLst>
        <pc:spChg chg="add mod">
          <ac:chgData name="Victor Irmalm" userId="2b4e2d5d-9e61-432e-8a45-d3ab80ea5560" providerId="ADAL" clId="{E627C862-0E0F-45C7-A786-2B33FD0579D5}" dt="2022-11-15T10:11:00.617" v="26" actId="1076"/>
          <ac:spMkLst>
            <pc:docMk/>
            <pc:sldMk cId="3557439179" sldId="260"/>
            <ac:spMk id="2" creationId="{DAAE1217-C365-3FC7-1FFC-B1C80FFD1D61}"/>
          </ac:spMkLst>
        </pc:spChg>
        <pc:spChg chg="del">
          <ac:chgData name="Victor Irmalm" userId="2b4e2d5d-9e61-432e-8a45-d3ab80ea5560" providerId="ADAL" clId="{E627C862-0E0F-45C7-A786-2B33FD0579D5}" dt="2022-11-15T10:10:28.626" v="2" actId="478"/>
          <ac:spMkLst>
            <pc:docMk/>
            <pc:sldMk cId="3557439179" sldId="260"/>
            <ac:spMk id="4" creationId="{61D0F70D-DF0F-4315-8A04-8FF491097A57}"/>
          </ac:spMkLst>
        </pc:spChg>
        <pc:spChg chg="del">
          <ac:chgData name="Victor Irmalm" userId="2b4e2d5d-9e61-432e-8a45-d3ab80ea5560" providerId="ADAL" clId="{E627C862-0E0F-45C7-A786-2B33FD0579D5}" dt="2022-11-15T10:21:00.574" v="39" actId="478"/>
          <ac:spMkLst>
            <pc:docMk/>
            <pc:sldMk cId="3557439179" sldId="260"/>
            <ac:spMk id="5" creationId="{F13CBD17-3CED-48D1-B824-FABB2636F651}"/>
          </ac:spMkLst>
        </pc:spChg>
        <pc:graphicFrameChg chg="mod modGraphic">
          <ac:chgData name="Victor Irmalm" userId="2b4e2d5d-9e61-432e-8a45-d3ab80ea5560" providerId="ADAL" clId="{E627C862-0E0F-45C7-A786-2B33FD0579D5}" dt="2022-11-15T10:21:15.114" v="46" actId="14100"/>
          <ac:graphicFrameMkLst>
            <pc:docMk/>
            <pc:sldMk cId="3557439179" sldId="260"/>
            <ac:graphicFrameMk id="6" creationId="{7C8ECDB6-CF2A-4967-B376-5F3B4D00734F}"/>
          </ac:graphicFrameMkLst>
        </pc:graphicFrameChg>
      </pc:sldChg>
      <pc:sldChg chg="delSp modSp mod">
        <pc:chgData name="Victor Irmalm" userId="2b4e2d5d-9e61-432e-8a45-d3ab80ea5560" providerId="ADAL" clId="{E627C862-0E0F-45C7-A786-2B33FD0579D5}" dt="2022-11-15T10:22:53.491" v="50" actId="1076"/>
        <pc:sldMkLst>
          <pc:docMk/>
          <pc:sldMk cId="1691410544" sldId="261"/>
        </pc:sldMkLst>
        <pc:spChg chg="del mod">
          <ac:chgData name="Victor Irmalm" userId="2b4e2d5d-9e61-432e-8a45-d3ab80ea5560" providerId="ADAL" clId="{E627C862-0E0F-45C7-A786-2B33FD0579D5}" dt="2022-11-15T10:22:37.020" v="48" actId="478"/>
          <ac:spMkLst>
            <pc:docMk/>
            <pc:sldMk cId="1691410544" sldId="261"/>
            <ac:spMk id="4" creationId="{85BE502B-C815-4920-9EBE-429C761CE6DA}"/>
          </ac:spMkLst>
        </pc:spChg>
        <pc:spChg chg="mod">
          <ac:chgData name="Victor Irmalm" userId="2b4e2d5d-9e61-432e-8a45-d3ab80ea5560" providerId="ADAL" clId="{E627C862-0E0F-45C7-A786-2B33FD0579D5}" dt="2022-11-15T10:22:53.491" v="50" actId="1076"/>
          <ac:spMkLst>
            <pc:docMk/>
            <pc:sldMk cId="1691410544" sldId="261"/>
            <ac:spMk id="6" creationId="{F7013BCF-D36A-4E83-BD7F-E704B368E4F1}"/>
          </ac:spMkLst>
        </pc:spChg>
        <pc:graphicFrameChg chg="mod modGraphic">
          <ac:chgData name="Victor Irmalm" userId="2b4e2d5d-9e61-432e-8a45-d3ab80ea5560" providerId="ADAL" clId="{E627C862-0E0F-45C7-A786-2B33FD0579D5}" dt="2022-11-15T10:22:48.410" v="49" actId="1076"/>
          <ac:graphicFrameMkLst>
            <pc:docMk/>
            <pc:sldMk cId="1691410544" sldId="261"/>
            <ac:graphicFrameMk id="5" creationId="{66C02397-D079-4E12-9862-D2616212F86E}"/>
          </ac:graphicFrameMkLst>
        </pc:graphicFrameChg>
      </pc:sldChg>
      <pc:sldChg chg="modSp del mod">
        <pc:chgData name="Victor Irmalm" userId="2b4e2d5d-9e61-432e-8a45-d3ab80ea5560" providerId="ADAL" clId="{E627C862-0E0F-45C7-A786-2B33FD0579D5}" dt="2022-11-15T10:32:00.364" v="55" actId="47"/>
        <pc:sldMkLst>
          <pc:docMk/>
          <pc:sldMk cId="2509684267" sldId="269"/>
        </pc:sldMkLst>
        <pc:spChg chg="mod">
          <ac:chgData name="Victor Irmalm" userId="2b4e2d5d-9e61-432e-8a45-d3ab80ea5560" providerId="ADAL" clId="{E627C862-0E0F-45C7-A786-2B33FD0579D5}" dt="2022-11-15T10:31:44.629" v="54" actId="20577"/>
          <ac:spMkLst>
            <pc:docMk/>
            <pc:sldMk cId="2509684267" sldId="269"/>
            <ac:spMk id="10" creationId="{A1EC78CE-A937-4511-B671-F1F742450C54}"/>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CD1F7A-DC74-41ED-86DB-8D169A3E0FE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sv-SE"/>
        </a:p>
      </dgm:t>
    </dgm:pt>
    <dgm:pt modelId="{FD2B673E-C521-4F0A-B75F-CED1B9A86F31}">
      <dgm:prSet phldrT="[Text]" custT="1"/>
      <dgm:spPr>
        <a:noFill/>
        <a:ln w="28575"/>
      </dgm:spPr>
      <dgm:t>
        <a:bodyPr/>
        <a:lstStyle/>
        <a:p>
          <a:r>
            <a:rPr lang="sv-SE" sz="2900" dirty="0">
              <a:solidFill>
                <a:schemeClr val="tx1"/>
              </a:solidFill>
            </a:rPr>
            <a:t>M</a:t>
          </a:r>
          <a:r>
            <a:rPr lang="sv-SE" sz="1200" dirty="0">
              <a:solidFill>
                <a:schemeClr val="tx1"/>
              </a:solidFill>
            </a:rPr>
            <a:t>ätbara</a:t>
          </a:r>
        </a:p>
      </dgm:t>
    </dgm:pt>
    <dgm:pt modelId="{376FBA60-9373-4056-A622-2F91071A0251}" type="parTrans" cxnId="{199FD58D-0ABB-4EDA-B718-763FD064E355}">
      <dgm:prSet/>
      <dgm:spPr/>
      <dgm:t>
        <a:bodyPr/>
        <a:lstStyle/>
        <a:p>
          <a:endParaRPr lang="sv-SE"/>
        </a:p>
      </dgm:t>
    </dgm:pt>
    <dgm:pt modelId="{720A02FE-427F-4231-AC30-5CA92A1D6764}" type="sibTrans" cxnId="{199FD58D-0ABB-4EDA-B718-763FD064E355}">
      <dgm:prSet/>
      <dgm:spPr/>
      <dgm:t>
        <a:bodyPr/>
        <a:lstStyle/>
        <a:p>
          <a:endParaRPr lang="sv-SE"/>
        </a:p>
      </dgm:t>
    </dgm:pt>
    <dgm:pt modelId="{033731F6-4FE2-4E04-B0B5-7B83A5652966}">
      <dgm:prSet phldrT="[Text]" custT="1"/>
      <dgm:spPr>
        <a:noFill/>
        <a:ln w="28575"/>
      </dgm:spPr>
      <dgm:t>
        <a:bodyPr/>
        <a:lstStyle/>
        <a:p>
          <a:r>
            <a:rPr lang="sv-SE" sz="2100" dirty="0">
              <a:solidFill>
                <a:schemeClr val="tx1"/>
              </a:solidFill>
            </a:rPr>
            <a:t>A</a:t>
          </a:r>
          <a:r>
            <a:rPr lang="sv-SE" sz="1200" dirty="0">
              <a:solidFill>
                <a:schemeClr val="tx1"/>
              </a:solidFill>
            </a:rPr>
            <a:t>ccepterade</a:t>
          </a:r>
        </a:p>
      </dgm:t>
    </dgm:pt>
    <dgm:pt modelId="{BE3E3902-FA2F-442C-BF46-DA48BC72CED6}" type="parTrans" cxnId="{3EDB158C-4234-41F7-8869-3DBD197383E9}">
      <dgm:prSet/>
      <dgm:spPr/>
      <dgm:t>
        <a:bodyPr/>
        <a:lstStyle/>
        <a:p>
          <a:endParaRPr lang="sv-SE"/>
        </a:p>
      </dgm:t>
    </dgm:pt>
    <dgm:pt modelId="{049245C3-4C43-4591-9533-F260E1A81AD2}" type="sibTrans" cxnId="{3EDB158C-4234-41F7-8869-3DBD197383E9}">
      <dgm:prSet/>
      <dgm:spPr/>
      <dgm:t>
        <a:bodyPr/>
        <a:lstStyle/>
        <a:p>
          <a:endParaRPr lang="sv-SE"/>
        </a:p>
      </dgm:t>
    </dgm:pt>
    <dgm:pt modelId="{16189A1D-3705-435F-BAA3-42EE745CF26D}">
      <dgm:prSet phldrT="[Text]" custT="1"/>
      <dgm:spPr>
        <a:noFill/>
        <a:ln w="28575"/>
      </dgm:spPr>
      <dgm:t>
        <a:bodyPr/>
        <a:lstStyle/>
        <a:p>
          <a:r>
            <a:rPr lang="sv-SE" sz="2400" dirty="0">
              <a:solidFill>
                <a:schemeClr val="tx1"/>
              </a:solidFill>
            </a:rPr>
            <a:t>R</a:t>
          </a:r>
          <a:r>
            <a:rPr lang="sv-SE" sz="1200" dirty="0">
              <a:solidFill>
                <a:schemeClr val="tx1"/>
              </a:solidFill>
            </a:rPr>
            <a:t>ealistiska</a:t>
          </a:r>
        </a:p>
      </dgm:t>
    </dgm:pt>
    <dgm:pt modelId="{3A79E30D-734F-48E2-B46D-4AA3B0C567C9}" type="parTrans" cxnId="{B22D86D9-FEBC-4FDA-8D7A-3C257883CE76}">
      <dgm:prSet/>
      <dgm:spPr/>
      <dgm:t>
        <a:bodyPr/>
        <a:lstStyle/>
        <a:p>
          <a:endParaRPr lang="sv-SE"/>
        </a:p>
      </dgm:t>
    </dgm:pt>
    <dgm:pt modelId="{EA80E601-1BA4-4F3A-B391-48D8AFD0D292}" type="sibTrans" cxnId="{B22D86D9-FEBC-4FDA-8D7A-3C257883CE76}">
      <dgm:prSet/>
      <dgm:spPr/>
      <dgm:t>
        <a:bodyPr/>
        <a:lstStyle/>
        <a:p>
          <a:endParaRPr lang="sv-SE"/>
        </a:p>
      </dgm:t>
    </dgm:pt>
    <dgm:pt modelId="{0B0F878C-18C2-46F8-9F8A-342139CC5789}">
      <dgm:prSet phldrT="[Text]" custT="1"/>
      <dgm:spPr>
        <a:noFill/>
        <a:ln w="28575"/>
      </dgm:spPr>
      <dgm:t>
        <a:bodyPr/>
        <a:lstStyle/>
        <a:p>
          <a:r>
            <a:rPr lang="sv-SE" sz="1900" dirty="0">
              <a:solidFill>
                <a:schemeClr val="tx1"/>
              </a:solidFill>
            </a:rPr>
            <a:t>T</a:t>
          </a:r>
          <a:r>
            <a:rPr lang="sv-SE" sz="1200" dirty="0">
              <a:solidFill>
                <a:schemeClr val="tx1"/>
              </a:solidFill>
            </a:rPr>
            <a:t>idsbestämda</a:t>
          </a:r>
        </a:p>
      </dgm:t>
    </dgm:pt>
    <dgm:pt modelId="{4E1FEC2D-ACED-4F17-A083-DE41F1F6F661}" type="parTrans" cxnId="{99E8196F-E5A5-4A96-BFA7-0A6B80934E25}">
      <dgm:prSet/>
      <dgm:spPr/>
      <dgm:t>
        <a:bodyPr/>
        <a:lstStyle/>
        <a:p>
          <a:endParaRPr lang="sv-SE"/>
        </a:p>
      </dgm:t>
    </dgm:pt>
    <dgm:pt modelId="{DA84DD2B-E644-41D2-819B-4CF9C108D54F}" type="sibTrans" cxnId="{99E8196F-E5A5-4A96-BFA7-0A6B80934E25}">
      <dgm:prSet/>
      <dgm:spPr/>
      <dgm:t>
        <a:bodyPr/>
        <a:lstStyle/>
        <a:p>
          <a:endParaRPr lang="sv-SE"/>
        </a:p>
      </dgm:t>
    </dgm:pt>
    <dgm:pt modelId="{C2967995-918D-4258-A109-E40F5156549C}">
      <dgm:prSet phldrT="[Text]" custT="1"/>
      <dgm:spPr>
        <a:solidFill>
          <a:schemeClr val="bg1"/>
        </a:solidFill>
        <a:ln w="28575"/>
      </dgm:spPr>
      <dgm:t>
        <a:bodyPr/>
        <a:lstStyle/>
        <a:p>
          <a:r>
            <a:rPr lang="sv-SE" sz="2900" dirty="0">
              <a:solidFill>
                <a:schemeClr val="tx1"/>
              </a:solidFill>
            </a:rPr>
            <a:t>S</a:t>
          </a:r>
          <a:r>
            <a:rPr lang="sv-SE" sz="1200" dirty="0">
              <a:solidFill>
                <a:schemeClr val="tx1"/>
              </a:solidFill>
            </a:rPr>
            <a:t>pecifika</a:t>
          </a:r>
        </a:p>
      </dgm:t>
    </dgm:pt>
    <dgm:pt modelId="{DF97A05D-AE27-43DE-BB4E-78C28D26DEE3}" type="sibTrans" cxnId="{58E0133A-0834-434C-905F-2CDF0238F988}">
      <dgm:prSet/>
      <dgm:spPr/>
      <dgm:t>
        <a:bodyPr/>
        <a:lstStyle/>
        <a:p>
          <a:endParaRPr lang="sv-SE"/>
        </a:p>
      </dgm:t>
    </dgm:pt>
    <dgm:pt modelId="{7C2D4087-7842-498E-93A1-0E4D1B5C903F}" type="parTrans" cxnId="{58E0133A-0834-434C-905F-2CDF0238F988}">
      <dgm:prSet/>
      <dgm:spPr/>
      <dgm:t>
        <a:bodyPr/>
        <a:lstStyle/>
        <a:p>
          <a:endParaRPr lang="sv-SE"/>
        </a:p>
      </dgm:t>
    </dgm:pt>
    <dgm:pt modelId="{8C769211-CC1E-4A64-B174-E6949AE4880F}" type="pres">
      <dgm:prSet presAssocID="{9ACD1F7A-DC74-41ED-86DB-8D169A3E0FE2}" presName="diagram" presStyleCnt="0">
        <dgm:presLayoutVars>
          <dgm:dir/>
          <dgm:resizeHandles val="exact"/>
        </dgm:presLayoutVars>
      </dgm:prSet>
      <dgm:spPr/>
    </dgm:pt>
    <dgm:pt modelId="{E6AACB43-9BE6-4F81-8286-09241146C1C0}" type="pres">
      <dgm:prSet presAssocID="{C2967995-918D-4258-A109-E40F5156549C}" presName="node" presStyleLbl="node1" presStyleIdx="0" presStyleCnt="5">
        <dgm:presLayoutVars>
          <dgm:bulletEnabled val="1"/>
        </dgm:presLayoutVars>
      </dgm:prSet>
      <dgm:spPr/>
    </dgm:pt>
    <dgm:pt modelId="{4A87B0D7-619B-413B-AAD0-367B1EA26721}" type="pres">
      <dgm:prSet presAssocID="{DF97A05D-AE27-43DE-BB4E-78C28D26DEE3}" presName="sibTrans" presStyleCnt="0"/>
      <dgm:spPr/>
    </dgm:pt>
    <dgm:pt modelId="{FC6E7D09-A110-4B4B-A878-01DA6F2B73CD}" type="pres">
      <dgm:prSet presAssocID="{FD2B673E-C521-4F0A-B75F-CED1B9A86F31}" presName="node" presStyleLbl="node1" presStyleIdx="1" presStyleCnt="5">
        <dgm:presLayoutVars>
          <dgm:bulletEnabled val="1"/>
        </dgm:presLayoutVars>
      </dgm:prSet>
      <dgm:spPr/>
    </dgm:pt>
    <dgm:pt modelId="{A7DD6B25-94BA-4242-8E6C-AABDE780438C}" type="pres">
      <dgm:prSet presAssocID="{720A02FE-427F-4231-AC30-5CA92A1D6764}" presName="sibTrans" presStyleCnt="0"/>
      <dgm:spPr/>
    </dgm:pt>
    <dgm:pt modelId="{0D511E94-BD78-4447-93C3-7ABE067799B7}" type="pres">
      <dgm:prSet presAssocID="{033731F6-4FE2-4E04-B0B5-7B83A5652966}" presName="node" presStyleLbl="node1" presStyleIdx="2" presStyleCnt="5">
        <dgm:presLayoutVars>
          <dgm:bulletEnabled val="1"/>
        </dgm:presLayoutVars>
      </dgm:prSet>
      <dgm:spPr/>
    </dgm:pt>
    <dgm:pt modelId="{A0DBE1C9-5647-43C6-99FC-BE82BF8AC5E1}" type="pres">
      <dgm:prSet presAssocID="{049245C3-4C43-4591-9533-F260E1A81AD2}" presName="sibTrans" presStyleCnt="0"/>
      <dgm:spPr/>
    </dgm:pt>
    <dgm:pt modelId="{B9385627-71EB-408A-9756-FF2FF4506C8C}" type="pres">
      <dgm:prSet presAssocID="{16189A1D-3705-435F-BAA3-42EE745CF26D}" presName="node" presStyleLbl="node1" presStyleIdx="3" presStyleCnt="5">
        <dgm:presLayoutVars>
          <dgm:bulletEnabled val="1"/>
        </dgm:presLayoutVars>
      </dgm:prSet>
      <dgm:spPr/>
    </dgm:pt>
    <dgm:pt modelId="{5F22259B-2141-46FD-B2F9-232226DC5802}" type="pres">
      <dgm:prSet presAssocID="{EA80E601-1BA4-4F3A-B391-48D8AFD0D292}" presName="sibTrans" presStyleCnt="0"/>
      <dgm:spPr/>
    </dgm:pt>
    <dgm:pt modelId="{A519AD0F-94A4-41A7-8B7F-0F88892BD83A}" type="pres">
      <dgm:prSet presAssocID="{0B0F878C-18C2-46F8-9F8A-342139CC5789}" presName="node" presStyleLbl="node1" presStyleIdx="4" presStyleCnt="5">
        <dgm:presLayoutVars>
          <dgm:bulletEnabled val="1"/>
        </dgm:presLayoutVars>
      </dgm:prSet>
      <dgm:spPr/>
    </dgm:pt>
  </dgm:ptLst>
  <dgm:cxnLst>
    <dgm:cxn modelId="{07F76113-78FF-4431-BC2F-4891389FDE2E}" type="presOf" srcId="{9ACD1F7A-DC74-41ED-86DB-8D169A3E0FE2}" destId="{8C769211-CC1E-4A64-B174-E6949AE4880F}" srcOrd="0" destOrd="0" presId="urn:microsoft.com/office/officeart/2005/8/layout/default"/>
    <dgm:cxn modelId="{2D91F323-01C0-461D-A531-FA8D3D24941B}" type="presOf" srcId="{033731F6-4FE2-4E04-B0B5-7B83A5652966}" destId="{0D511E94-BD78-4447-93C3-7ABE067799B7}" srcOrd="0" destOrd="0" presId="urn:microsoft.com/office/officeart/2005/8/layout/default"/>
    <dgm:cxn modelId="{58E0133A-0834-434C-905F-2CDF0238F988}" srcId="{9ACD1F7A-DC74-41ED-86DB-8D169A3E0FE2}" destId="{C2967995-918D-4258-A109-E40F5156549C}" srcOrd="0" destOrd="0" parTransId="{7C2D4087-7842-498E-93A1-0E4D1B5C903F}" sibTransId="{DF97A05D-AE27-43DE-BB4E-78C28D26DEE3}"/>
    <dgm:cxn modelId="{E9A24E6A-4514-44FC-9C0E-C616F8F337D7}" type="presOf" srcId="{0B0F878C-18C2-46F8-9F8A-342139CC5789}" destId="{A519AD0F-94A4-41A7-8B7F-0F88892BD83A}" srcOrd="0" destOrd="0" presId="urn:microsoft.com/office/officeart/2005/8/layout/default"/>
    <dgm:cxn modelId="{99E8196F-E5A5-4A96-BFA7-0A6B80934E25}" srcId="{9ACD1F7A-DC74-41ED-86DB-8D169A3E0FE2}" destId="{0B0F878C-18C2-46F8-9F8A-342139CC5789}" srcOrd="4" destOrd="0" parTransId="{4E1FEC2D-ACED-4F17-A083-DE41F1F6F661}" sibTransId="{DA84DD2B-E644-41D2-819B-4CF9C108D54F}"/>
    <dgm:cxn modelId="{F271E151-6723-4966-B25F-A1D12382402E}" type="presOf" srcId="{FD2B673E-C521-4F0A-B75F-CED1B9A86F31}" destId="{FC6E7D09-A110-4B4B-A878-01DA6F2B73CD}" srcOrd="0" destOrd="0" presId="urn:microsoft.com/office/officeart/2005/8/layout/default"/>
    <dgm:cxn modelId="{3EDB158C-4234-41F7-8869-3DBD197383E9}" srcId="{9ACD1F7A-DC74-41ED-86DB-8D169A3E0FE2}" destId="{033731F6-4FE2-4E04-B0B5-7B83A5652966}" srcOrd="2" destOrd="0" parTransId="{BE3E3902-FA2F-442C-BF46-DA48BC72CED6}" sibTransId="{049245C3-4C43-4591-9533-F260E1A81AD2}"/>
    <dgm:cxn modelId="{199FD58D-0ABB-4EDA-B718-763FD064E355}" srcId="{9ACD1F7A-DC74-41ED-86DB-8D169A3E0FE2}" destId="{FD2B673E-C521-4F0A-B75F-CED1B9A86F31}" srcOrd="1" destOrd="0" parTransId="{376FBA60-9373-4056-A622-2F91071A0251}" sibTransId="{720A02FE-427F-4231-AC30-5CA92A1D6764}"/>
    <dgm:cxn modelId="{6434A59C-697E-49DD-B7AF-92EF790D2CBE}" type="presOf" srcId="{C2967995-918D-4258-A109-E40F5156549C}" destId="{E6AACB43-9BE6-4F81-8286-09241146C1C0}" srcOrd="0" destOrd="0" presId="urn:microsoft.com/office/officeart/2005/8/layout/default"/>
    <dgm:cxn modelId="{B22D86D9-FEBC-4FDA-8D7A-3C257883CE76}" srcId="{9ACD1F7A-DC74-41ED-86DB-8D169A3E0FE2}" destId="{16189A1D-3705-435F-BAA3-42EE745CF26D}" srcOrd="3" destOrd="0" parTransId="{3A79E30D-734F-48E2-B46D-4AA3B0C567C9}" sibTransId="{EA80E601-1BA4-4F3A-B391-48D8AFD0D292}"/>
    <dgm:cxn modelId="{4901DEF9-899D-46DE-A698-731527CD6A6C}" type="presOf" srcId="{16189A1D-3705-435F-BAA3-42EE745CF26D}" destId="{B9385627-71EB-408A-9756-FF2FF4506C8C}" srcOrd="0" destOrd="0" presId="urn:microsoft.com/office/officeart/2005/8/layout/default"/>
    <dgm:cxn modelId="{C0485D79-DC4B-4AA7-A68E-3E70D0A84E9A}" type="presParOf" srcId="{8C769211-CC1E-4A64-B174-E6949AE4880F}" destId="{E6AACB43-9BE6-4F81-8286-09241146C1C0}" srcOrd="0" destOrd="0" presId="urn:microsoft.com/office/officeart/2005/8/layout/default"/>
    <dgm:cxn modelId="{1B8DD542-F9EB-4CBC-8189-4C2061EFD4ED}" type="presParOf" srcId="{8C769211-CC1E-4A64-B174-E6949AE4880F}" destId="{4A87B0D7-619B-413B-AAD0-367B1EA26721}" srcOrd="1" destOrd="0" presId="urn:microsoft.com/office/officeart/2005/8/layout/default"/>
    <dgm:cxn modelId="{CD34DBD8-0D6F-41B6-AD77-CF31F40566AD}" type="presParOf" srcId="{8C769211-CC1E-4A64-B174-E6949AE4880F}" destId="{FC6E7D09-A110-4B4B-A878-01DA6F2B73CD}" srcOrd="2" destOrd="0" presId="urn:microsoft.com/office/officeart/2005/8/layout/default"/>
    <dgm:cxn modelId="{A5CB4DC4-F590-4567-916C-8EF556514177}" type="presParOf" srcId="{8C769211-CC1E-4A64-B174-E6949AE4880F}" destId="{A7DD6B25-94BA-4242-8E6C-AABDE780438C}" srcOrd="3" destOrd="0" presId="urn:microsoft.com/office/officeart/2005/8/layout/default"/>
    <dgm:cxn modelId="{82CC2E56-D7B9-40DC-A135-8126194DF8D1}" type="presParOf" srcId="{8C769211-CC1E-4A64-B174-E6949AE4880F}" destId="{0D511E94-BD78-4447-93C3-7ABE067799B7}" srcOrd="4" destOrd="0" presId="urn:microsoft.com/office/officeart/2005/8/layout/default"/>
    <dgm:cxn modelId="{044DA656-4219-4809-A604-0BBF1FF5705B}" type="presParOf" srcId="{8C769211-CC1E-4A64-B174-E6949AE4880F}" destId="{A0DBE1C9-5647-43C6-99FC-BE82BF8AC5E1}" srcOrd="5" destOrd="0" presId="urn:microsoft.com/office/officeart/2005/8/layout/default"/>
    <dgm:cxn modelId="{F5EAE78D-363C-4E9D-865A-8B02C6EC6555}" type="presParOf" srcId="{8C769211-CC1E-4A64-B174-E6949AE4880F}" destId="{B9385627-71EB-408A-9756-FF2FF4506C8C}" srcOrd="6" destOrd="0" presId="urn:microsoft.com/office/officeart/2005/8/layout/default"/>
    <dgm:cxn modelId="{7DA48549-3CDE-44BC-B966-9590644CCF32}" type="presParOf" srcId="{8C769211-CC1E-4A64-B174-E6949AE4880F}" destId="{5F22259B-2141-46FD-B2F9-232226DC5802}" srcOrd="7" destOrd="0" presId="urn:microsoft.com/office/officeart/2005/8/layout/default"/>
    <dgm:cxn modelId="{E3A5FFC3-C652-4DC0-AEF2-F507136B38D5}" type="presParOf" srcId="{8C769211-CC1E-4A64-B174-E6949AE4880F}" destId="{A519AD0F-94A4-41A7-8B7F-0F88892BD83A}"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AACB43-9BE6-4F81-8286-09241146C1C0}">
      <dsp:nvSpPr>
        <dsp:cNvPr id="0" name=""/>
        <dsp:cNvSpPr/>
      </dsp:nvSpPr>
      <dsp:spPr>
        <a:xfrm>
          <a:off x="0" y="151359"/>
          <a:ext cx="1048076" cy="628845"/>
        </a:xfrm>
        <a:prstGeom prst="rect">
          <a:avLst/>
        </a:prstGeom>
        <a:solidFill>
          <a:schemeClr val="bg1"/>
        </a:solidFill>
        <a:ln w="285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sv-SE" sz="2900" kern="1200" dirty="0">
              <a:solidFill>
                <a:schemeClr val="tx1"/>
              </a:solidFill>
            </a:rPr>
            <a:t>S</a:t>
          </a:r>
          <a:r>
            <a:rPr lang="sv-SE" sz="1200" kern="1200" dirty="0">
              <a:solidFill>
                <a:schemeClr val="tx1"/>
              </a:solidFill>
            </a:rPr>
            <a:t>pecifika</a:t>
          </a:r>
        </a:p>
      </dsp:txBody>
      <dsp:txXfrm>
        <a:off x="0" y="151359"/>
        <a:ext cx="1048076" cy="628845"/>
      </dsp:txXfrm>
    </dsp:sp>
    <dsp:sp modelId="{FC6E7D09-A110-4B4B-A878-01DA6F2B73CD}">
      <dsp:nvSpPr>
        <dsp:cNvPr id="0" name=""/>
        <dsp:cNvSpPr/>
      </dsp:nvSpPr>
      <dsp:spPr>
        <a:xfrm>
          <a:off x="1152883" y="151359"/>
          <a:ext cx="1048076" cy="628845"/>
        </a:xfrm>
        <a:prstGeom prst="rect">
          <a:avLst/>
        </a:prstGeom>
        <a:noFill/>
        <a:ln w="285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sv-SE" sz="2900" kern="1200" dirty="0">
              <a:solidFill>
                <a:schemeClr val="tx1"/>
              </a:solidFill>
            </a:rPr>
            <a:t>M</a:t>
          </a:r>
          <a:r>
            <a:rPr lang="sv-SE" sz="1200" kern="1200" dirty="0">
              <a:solidFill>
                <a:schemeClr val="tx1"/>
              </a:solidFill>
            </a:rPr>
            <a:t>ätbara</a:t>
          </a:r>
        </a:p>
      </dsp:txBody>
      <dsp:txXfrm>
        <a:off x="1152883" y="151359"/>
        <a:ext cx="1048076" cy="628845"/>
      </dsp:txXfrm>
    </dsp:sp>
    <dsp:sp modelId="{0D511E94-BD78-4447-93C3-7ABE067799B7}">
      <dsp:nvSpPr>
        <dsp:cNvPr id="0" name=""/>
        <dsp:cNvSpPr/>
      </dsp:nvSpPr>
      <dsp:spPr>
        <a:xfrm>
          <a:off x="2305767" y="151359"/>
          <a:ext cx="1048076" cy="628845"/>
        </a:xfrm>
        <a:prstGeom prst="rect">
          <a:avLst/>
        </a:prstGeom>
        <a:noFill/>
        <a:ln w="285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sv-SE" sz="2100" kern="1200" dirty="0">
              <a:solidFill>
                <a:schemeClr val="tx1"/>
              </a:solidFill>
            </a:rPr>
            <a:t>A</a:t>
          </a:r>
          <a:r>
            <a:rPr lang="sv-SE" sz="1200" kern="1200" dirty="0">
              <a:solidFill>
                <a:schemeClr val="tx1"/>
              </a:solidFill>
            </a:rPr>
            <a:t>ccepterade</a:t>
          </a:r>
        </a:p>
      </dsp:txBody>
      <dsp:txXfrm>
        <a:off x="2305767" y="151359"/>
        <a:ext cx="1048076" cy="628845"/>
      </dsp:txXfrm>
    </dsp:sp>
    <dsp:sp modelId="{B9385627-71EB-408A-9756-FF2FF4506C8C}">
      <dsp:nvSpPr>
        <dsp:cNvPr id="0" name=""/>
        <dsp:cNvSpPr/>
      </dsp:nvSpPr>
      <dsp:spPr>
        <a:xfrm>
          <a:off x="576441" y="885012"/>
          <a:ext cx="1048076" cy="628845"/>
        </a:xfrm>
        <a:prstGeom prst="rect">
          <a:avLst/>
        </a:prstGeom>
        <a:noFill/>
        <a:ln w="285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sv-SE" sz="2400" kern="1200" dirty="0">
              <a:solidFill>
                <a:schemeClr val="tx1"/>
              </a:solidFill>
            </a:rPr>
            <a:t>R</a:t>
          </a:r>
          <a:r>
            <a:rPr lang="sv-SE" sz="1200" kern="1200" dirty="0">
              <a:solidFill>
                <a:schemeClr val="tx1"/>
              </a:solidFill>
            </a:rPr>
            <a:t>ealistiska</a:t>
          </a:r>
        </a:p>
      </dsp:txBody>
      <dsp:txXfrm>
        <a:off x="576441" y="885012"/>
        <a:ext cx="1048076" cy="628845"/>
      </dsp:txXfrm>
    </dsp:sp>
    <dsp:sp modelId="{A519AD0F-94A4-41A7-8B7F-0F88892BD83A}">
      <dsp:nvSpPr>
        <dsp:cNvPr id="0" name=""/>
        <dsp:cNvSpPr/>
      </dsp:nvSpPr>
      <dsp:spPr>
        <a:xfrm>
          <a:off x="1729325" y="885012"/>
          <a:ext cx="1048076" cy="628845"/>
        </a:xfrm>
        <a:prstGeom prst="rect">
          <a:avLst/>
        </a:prstGeom>
        <a:noFill/>
        <a:ln w="285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sv-SE" sz="1900" kern="1200" dirty="0">
              <a:solidFill>
                <a:schemeClr val="tx1"/>
              </a:solidFill>
            </a:rPr>
            <a:t>T</a:t>
          </a:r>
          <a:r>
            <a:rPr lang="sv-SE" sz="1200" kern="1200" dirty="0">
              <a:solidFill>
                <a:schemeClr val="tx1"/>
              </a:solidFill>
            </a:rPr>
            <a:t>idsbestämda</a:t>
          </a:r>
        </a:p>
      </dsp:txBody>
      <dsp:txXfrm>
        <a:off x="1729325" y="885012"/>
        <a:ext cx="1048076" cy="62884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sv-SE"/>
              <a:t>Klicka här för att ändra mall för rubrikformat</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3CFF704D-7677-4638-A1B3-8363C95FA210}" type="datetimeFigureOut">
              <a:rPr lang="sv-SE" smtClean="0"/>
              <a:t>2022-11-15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6CE81A67-F375-4658-A0E4-6A54D9972E2C}" type="slidenum">
              <a:rPr lang="sv-SE" smtClean="0"/>
              <a:t>‹#›</a:t>
            </a:fld>
            <a:endParaRPr lang="sv-SE"/>
          </a:p>
        </p:txBody>
      </p:sp>
    </p:spTree>
    <p:extLst>
      <p:ext uri="{BB962C8B-B14F-4D97-AF65-F5344CB8AC3E}">
        <p14:creationId xmlns:p14="http://schemas.microsoft.com/office/powerpoint/2010/main" val="2001630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CFF704D-7677-4638-A1B3-8363C95FA210}" type="datetimeFigureOut">
              <a:rPr lang="sv-SE" smtClean="0"/>
              <a:t>2022-11-15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6CE81A67-F375-4658-A0E4-6A54D9972E2C}" type="slidenum">
              <a:rPr lang="sv-SE" smtClean="0"/>
              <a:t>‹#›</a:t>
            </a:fld>
            <a:endParaRPr lang="sv-SE"/>
          </a:p>
        </p:txBody>
      </p:sp>
    </p:spTree>
    <p:extLst>
      <p:ext uri="{BB962C8B-B14F-4D97-AF65-F5344CB8AC3E}">
        <p14:creationId xmlns:p14="http://schemas.microsoft.com/office/powerpoint/2010/main" val="2560925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CFF704D-7677-4638-A1B3-8363C95FA210}" type="datetimeFigureOut">
              <a:rPr lang="sv-SE" smtClean="0"/>
              <a:t>2022-11-15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6CE81A67-F375-4658-A0E4-6A54D9972E2C}" type="slidenum">
              <a:rPr lang="sv-SE" smtClean="0"/>
              <a:t>‹#›</a:t>
            </a:fld>
            <a:endParaRPr lang="sv-SE"/>
          </a:p>
        </p:txBody>
      </p:sp>
    </p:spTree>
    <p:extLst>
      <p:ext uri="{BB962C8B-B14F-4D97-AF65-F5344CB8AC3E}">
        <p14:creationId xmlns:p14="http://schemas.microsoft.com/office/powerpoint/2010/main" val="1082306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CFF704D-7677-4638-A1B3-8363C95FA210}" type="datetimeFigureOut">
              <a:rPr lang="sv-SE" smtClean="0"/>
              <a:t>2022-11-15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6CE81A67-F375-4658-A0E4-6A54D9972E2C}" type="slidenum">
              <a:rPr lang="sv-SE" smtClean="0"/>
              <a:t>‹#›</a:t>
            </a:fld>
            <a:endParaRPr lang="sv-SE"/>
          </a:p>
        </p:txBody>
      </p:sp>
    </p:spTree>
    <p:extLst>
      <p:ext uri="{BB962C8B-B14F-4D97-AF65-F5344CB8AC3E}">
        <p14:creationId xmlns:p14="http://schemas.microsoft.com/office/powerpoint/2010/main" val="177804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sv-SE"/>
              <a:t>Klicka här för att ändra mall för rubrikformat</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CFF704D-7677-4638-A1B3-8363C95FA210}" type="datetimeFigureOut">
              <a:rPr lang="sv-SE" smtClean="0"/>
              <a:t>2022-11-15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6CE81A67-F375-4658-A0E4-6A54D9972E2C}" type="slidenum">
              <a:rPr lang="sv-SE" smtClean="0"/>
              <a:t>‹#›</a:t>
            </a:fld>
            <a:endParaRPr lang="sv-SE"/>
          </a:p>
        </p:txBody>
      </p:sp>
    </p:spTree>
    <p:extLst>
      <p:ext uri="{BB962C8B-B14F-4D97-AF65-F5344CB8AC3E}">
        <p14:creationId xmlns:p14="http://schemas.microsoft.com/office/powerpoint/2010/main" val="1217588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3CFF704D-7677-4638-A1B3-8363C95FA210}" type="datetimeFigureOut">
              <a:rPr lang="sv-SE" smtClean="0"/>
              <a:t>2022-11-15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6CE81A67-F375-4658-A0E4-6A54D9972E2C}" type="slidenum">
              <a:rPr lang="sv-SE" smtClean="0"/>
              <a:t>‹#›</a:t>
            </a:fld>
            <a:endParaRPr lang="sv-SE"/>
          </a:p>
        </p:txBody>
      </p:sp>
    </p:spTree>
    <p:extLst>
      <p:ext uri="{BB962C8B-B14F-4D97-AF65-F5344CB8AC3E}">
        <p14:creationId xmlns:p14="http://schemas.microsoft.com/office/powerpoint/2010/main" val="3495340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Klicka här för att ändra format på bakgrundstexten</a:t>
            </a:r>
          </a:p>
        </p:txBody>
      </p:sp>
      <p:sp>
        <p:nvSpPr>
          <p:cNvPr id="4" name="Content Placeholder 3"/>
          <p:cNvSpPr>
            <a:spLocks noGrp="1"/>
          </p:cNvSpPr>
          <p:nvPr>
            <p:ph sz="half" idx="2"/>
          </p:nvPr>
        </p:nvSpPr>
        <p:spPr>
          <a:xfrm>
            <a:off x="472381" y="4453467"/>
            <a:ext cx="2901255" cy="655037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Klicka här för att ändra format på bakgrundstexten</a:t>
            </a:r>
          </a:p>
        </p:txBody>
      </p:sp>
      <p:sp>
        <p:nvSpPr>
          <p:cNvPr id="6" name="Content Placeholder 5"/>
          <p:cNvSpPr>
            <a:spLocks noGrp="1"/>
          </p:cNvSpPr>
          <p:nvPr>
            <p:ph sz="quarter" idx="4"/>
          </p:nvPr>
        </p:nvSpPr>
        <p:spPr>
          <a:xfrm>
            <a:off x="3471863" y="4453467"/>
            <a:ext cx="2915543" cy="655037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3CFF704D-7677-4638-A1B3-8363C95FA210}" type="datetimeFigureOut">
              <a:rPr lang="sv-SE" smtClean="0"/>
              <a:t>2022-11-15</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6CE81A67-F375-4658-A0E4-6A54D9972E2C}" type="slidenum">
              <a:rPr lang="sv-SE" smtClean="0"/>
              <a:t>‹#›</a:t>
            </a:fld>
            <a:endParaRPr lang="sv-SE"/>
          </a:p>
        </p:txBody>
      </p:sp>
    </p:spTree>
    <p:extLst>
      <p:ext uri="{BB962C8B-B14F-4D97-AF65-F5344CB8AC3E}">
        <p14:creationId xmlns:p14="http://schemas.microsoft.com/office/powerpoint/2010/main" val="3963010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3CFF704D-7677-4638-A1B3-8363C95FA210}" type="datetimeFigureOut">
              <a:rPr lang="sv-SE" smtClean="0"/>
              <a:t>2022-11-15</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6CE81A67-F375-4658-A0E4-6A54D9972E2C}" type="slidenum">
              <a:rPr lang="sv-SE" smtClean="0"/>
              <a:t>‹#›</a:t>
            </a:fld>
            <a:endParaRPr lang="sv-SE"/>
          </a:p>
        </p:txBody>
      </p:sp>
    </p:spTree>
    <p:extLst>
      <p:ext uri="{BB962C8B-B14F-4D97-AF65-F5344CB8AC3E}">
        <p14:creationId xmlns:p14="http://schemas.microsoft.com/office/powerpoint/2010/main" val="84197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FF704D-7677-4638-A1B3-8363C95FA210}" type="datetimeFigureOut">
              <a:rPr lang="sv-SE" smtClean="0"/>
              <a:t>2022-11-15</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6CE81A67-F375-4658-A0E4-6A54D9972E2C}" type="slidenum">
              <a:rPr lang="sv-SE" smtClean="0"/>
              <a:t>‹#›</a:t>
            </a:fld>
            <a:endParaRPr lang="sv-SE"/>
          </a:p>
        </p:txBody>
      </p:sp>
    </p:spTree>
    <p:extLst>
      <p:ext uri="{BB962C8B-B14F-4D97-AF65-F5344CB8AC3E}">
        <p14:creationId xmlns:p14="http://schemas.microsoft.com/office/powerpoint/2010/main" val="1547365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sv-SE"/>
              <a:t>Klicka här för att ändra mall för rubrikformat</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3CFF704D-7677-4638-A1B3-8363C95FA210}" type="datetimeFigureOut">
              <a:rPr lang="sv-SE" smtClean="0"/>
              <a:t>2022-11-15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6CE81A67-F375-4658-A0E4-6A54D9972E2C}" type="slidenum">
              <a:rPr lang="sv-SE" smtClean="0"/>
              <a:t>‹#›</a:t>
            </a:fld>
            <a:endParaRPr lang="sv-SE"/>
          </a:p>
        </p:txBody>
      </p:sp>
    </p:spTree>
    <p:extLst>
      <p:ext uri="{BB962C8B-B14F-4D97-AF65-F5344CB8AC3E}">
        <p14:creationId xmlns:p14="http://schemas.microsoft.com/office/powerpoint/2010/main" val="2244001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3CFF704D-7677-4638-A1B3-8363C95FA210}" type="datetimeFigureOut">
              <a:rPr lang="sv-SE" smtClean="0"/>
              <a:t>2022-11-15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6CE81A67-F375-4658-A0E4-6A54D9972E2C}" type="slidenum">
              <a:rPr lang="sv-SE" smtClean="0"/>
              <a:t>‹#›</a:t>
            </a:fld>
            <a:endParaRPr lang="sv-SE"/>
          </a:p>
        </p:txBody>
      </p:sp>
    </p:spTree>
    <p:extLst>
      <p:ext uri="{BB962C8B-B14F-4D97-AF65-F5344CB8AC3E}">
        <p14:creationId xmlns:p14="http://schemas.microsoft.com/office/powerpoint/2010/main" val="3263447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3CFF704D-7677-4638-A1B3-8363C95FA210}" type="datetimeFigureOut">
              <a:rPr lang="sv-SE" smtClean="0"/>
              <a:t>2022-11-15</a:t>
            </a:fld>
            <a:endParaRPr lang="sv-SE"/>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6CE81A67-F375-4658-A0E4-6A54D9972E2C}" type="slidenum">
              <a:rPr lang="sv-SE" smtClean="0"/>
              <a:t>‹#›</a:t>
            </a:fld>
            <a:endParaRPr lang="sv-SE"/>
          </a:p>
        </p:txBody>
      </p:sp>
    </p:spTree>
    <p:extLst>
      <p:ext uri="{BB962C8B-B14F-4D97-AF65-F5344CB8AC3E}">
        <p14:creationId xmlns:p14="http://schemas.microsoft.com/office/powerpoint/2010/main" val="3975179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diagramLayout" Target="../diagrams/layout1.xml"/><Relationship Id="rId7" Type="http://schemas.openxmlformats.org/officeDocument/2006/relationships/image" Target="../media/image15.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owl.excelsior.edu/educator-resources/owl-across-disciplines/owl-across-the-disciplines-grammar-and-usage/"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hyperlink" Target="https://pixabay.com/en/light-bulb-idea-enlightenment-plan-1926533/" TargetMode="Externa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hyperlink" Target="http://www.stff.se/tavling-domare/st-eriks-cupen/" TargetMode="External"/><Relationship Id="rId2" Type="http://schemas.openxmlformats.org/officeDocument/2006/relationships/hyperlink" Target="http://www.stff.se/tavling-domare/nya-nationella-spelformer/"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hyperlink" Target="http://www.publicdomainpictures.net/view-image.php?image=155227&amp;picture=&amp;jazyk=SE" TargetMode="External"/><Relationship Id="rId2" Type="http://schemas.openxmlformats.org/officeDocument/2006/relationships/image" Target="../media/image10.jp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sv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commons.wikimedia.org/wiki/File:Meeting-1002800_1920.jpg" TargetMode="External"/><Relationship Id="rId2" Type="http://schemas.openxmlformats.org/officeDocument/2006/relationships/image" Target="../media/image1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id="{DDD869E5-1AB0-4EF8-96BD-E33B8D015A2B}"/>
              </a:ext>
            </a:extLst>
          </p:cNvPr>
          <p:cNvPicPr>
            <a:picLocks noChangeAspect="1"/>
          </p:cNvPicPr>
          <p:nvPr/>
        </p:nvPicPr>
        <p:blipFill>
          <a:blip r:embed="rId2"/>
          <a:stretch>
            <a:fillRect/>
          </a:stretch>
        </p:blipFill>
        <p:spPr>
          <a:xfrm>
            <a:off x="4364181" y="4434180"/>
            <a:ext cx="2131868" cy="2737370"/>
          </a:xfrm>
          <a:prstGeom prst="rect">
            <a:avLst/>
          </a:prstGeom>
        </p:spPr>
      </p:pic>
      <p:sp>
        <p:nvSpPr>
          <p:cNvPr id="11" name="Freeform 7">
            <a:extLst>
              <a:ext uri="{FF2B5EF4-FFF2-40B4-BE49-F238E27FC236}">
                <a16:creationId xmlns:a16="http://schemas.microsoft.com/office/drawing/2014/main" id="{94C3F6B3-69A5-4B7A-A963-2E85401776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43903" cy="12192849"/>
          </a:xfrm>
          <a:custGeom>
            <a:avLst/>
            <a:gdLst>
              <a:gd name="connsiteX0" fmla="*/ 0 w 8078052"/>
              <a:gd name="connsiteY0" fmla="*/ 0 h 6858478"/>
              <a:gd name="connsiteX1" fmla="*/ 3829872 w 8078052"/>
              <a:gd name="connsiteY1" fmla="*/ 0 h 6858478"/>
              <a:gd name="connsiteX2" fmla="*/ 4896100 w 8078052"/>
              <a:gd name="connsiteY2" fmla="*/ 0 h 6858478"/>
              <a:gd name="connsiteX3" fmla="*/ 4901677 w 8078052"/>
              <a:gd name="connsiteY3" fmla="*/ 0 h 6858478"/>
              <a:gd name="connsiteX4" fmla="*/ 8078052 w 8078052"/>
              <a:gd name="connsiteY4" fmla="*/ 6858478 h 6858478"/>
              <a:gd name="connsiteX5" fmla="*/ 653497 w 8078052"/>
              <a:gd name="connsiteY5" fmla="*/ 6858478 h 6858478"/>
              <a:gd name="connsiteX6" fmla="*/ 653757 w 8078052"/>
              <a:gd name="connsiteY6" fmla="*/ 6857916 h 6858478"/>
              <a:gd name="connsiteX7" fmla="*/ 0 w 8078052"/>
              <a:gd name="connsiteY7" fmla="*/ 6857916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2" h="6858478">
                <a:moveTo>
                  <a:pt x="0" y="0"/>
                </a:moveTo>
                <a:lnTo>
                  <a:pt x="3829872" y="0"/>
                </a:lnTo>
                <a:lnTo>
                  <a:pt x="4896100" y="0"/>
                </a:lnTo>
                <a:lnTo>
                  <a:pt x="4901677" y="0"/>
                </a:lnTo>
                <a:lnTo>
                  <a:pt x="8078052" y="6858478"/>
                </a:lnTo>
                <a:lnTo>
                  <a:pt x="653497" y="6858478"/>
                </a:lnTo>
                <a:lnTo>
                  <a:pt x="653757" y="6857916"/>
                </a:lnTo>
                <a:lnTo>
                  <a:pt x="0" y="6857916"/>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ktangel 3">
            <a:extLst>
              <a:ext uri="{FF2B5EF4-FFF2-40B4-BE49-F238E27FC236}">
                <a16:creationId xmlns:a16="http://schemas.microsoft.com/office/drawing/2014/main" id="{143D64FA-DF42-4139-A56A-4DEEDDE23B83}"/>
              </a:ext>
            </a:extLst>
          </p:cNvPr>
          <p:cNvSpPr/>
          <p:nvPr/>
        </p:nvSpPr>
        <p:spPr>
          <a:xfrm>
            <a:off x="677691" y="1890445"/>
            <a:ext cx="5890278" cy="3771900"/>
          </a:xfrm>
          <a:prstGeom prst="rect">
            <a:avLst/>
          </a:prstGeom>
        </p:spPr>
        <p:txBody>
          <a:bodyPr vert="horz" lIns="91440" tIns="45720" rIns="91440" bIns="45720" rtlCol="0" anchor="ctr">
            <a:normAutofit/>
          </a:bodyPr>
          <a:lstStyle/>
          <a:p>
            <a:pPr defTabSz="914400">
              <a:lnSpc>
                <a:spcPct val="90000"/>
              </a:lnSpc>
              <a:spcBef>
                <a:spcPct val="0"/>
              </a:spcBef>
              <a:spcAft>
                <a:spcPts val="600"/>
              </a:spcAft>
            </a:pPr>
            <a:r>
              <a:rPr lang="en-US" sz="6300" b="1" kern="1200" cap="none" spc="0" dirty="0" err="1">
                <a:ln w="0"/>
                <a:solidFill>
                  <a:schemeClr val="bg1"/>
                </a:solidFill>
                <a:effectLst>
                  <a:outerShdw blurRad="38100" dist="19050" dir="2700000" algn="tl" rotWithShape="0">
                    <a:schemeClr val="dk1">
                      <a:alpha val="40000"/>
                    </a:schemeClr>
                  </a:outerShdw>
                </a:effectLst>
                <a:latin typeface="+mj-lt"/>
                <a:ea typeface="+mj-ea"/>
                <a:cs typeface="+mj-cs"/>
              </a:rPr>
              <a:t>Säsongs</a:t>
            </a:r>
            <a:r>
              <a:rPr lang="en-US" sz="6300" b="1" kern="1200" cap="none" spc="0" dirty="0" err="1">
                <a:ln w="0"/>
                <a:effectLst>
                  <a:outerShdw blurRad="38100" dist="19050" dir="2700000" algn="tl" rotWithShape="0">
                    <a:schemeClr val="dk1">
                      <a:alpha val="40000"/>
                    </a:schemeClr>
                  </a:outerShdw>
                </a:effectLst>
                <a:latin typeface="+mj-lt"/>
                <a:ea typeface="+mj-ea"/>
                <a:cs typeface="+mj-cs"/>
              </a:rPr>
              <a:t>planering</a:t>
            </a:r>
            <a:endParaRPr lang="en-US" sz="6300" b="1" kern="1200" cap="none" spc="0" dirty="0">
              <a:ln w="0"/>
              <a:effectLst>
                <a:outerShdw blurRad="38100" dist="19050" dir="2700000" algn="tl" rotWithShape="0">
                  <a:schemeClr val="dk1">
                    <a:alpha val="40000"/>
                  </a:schemeClr>
                </a:outerShdw>
              </a:effectLst>
              <a:latin typeface="+mj-lt"/>
              <a:ea typeface="+mj-ea"/>
              <a:cs typeface="+mj-cs"/>
            </a:endParaRPr>
          </a:p>
          <a:p>
            <a:pPr defTabSz="914400">
              <a:lnSpc>
                <a:spcPct val="90000"/>
              </a:lnSpc>
              <a:spcBef>
                <a:spcPct val="0"/>
              </a:spcBef>
              <a:spcAft>
                <a:spcPts val="600"/>
              </a:spcAft>
            </a:pPr>
            <a:r>
              <a:rPr lang="en-US" sz="3600" b="1" dirty="0" err="1">
                <a:ln w="0"/>
                <a:solidFill>
                  <a:schemeClr val="bg1"/>
                </a:solidFill>
                <a:effectLst>
                  <a:outerShdw blurRad="38100" dist="19050" dir="2700000" algn="tl" rotWithShape="0">
                    <a:schemeClr val="dk1">
                      <a:alpha val="40000"/>
                    </a:schemeClr>
                  </a:outerShdw>
                </a:effectLst>
                <a:latin typeface="+mj-lt"/>
                <a:ea typeface="+mj-ea"/>
                <a:cs typeface="+mj-cs"/>
              </a:rPr>
              <a:t>Planeringsver</a:t>
            </a:r>
            <a:r>
              <a:rPr lang="en-US" sz="3600" b="1" dirty="0" err="1">
                <a:ln w="0"/>
                <a:effectLst>
                  <a:outerShdw blurRad="38100" dist="19050" dir="2700000" algn="tl" rotWithShape="0">
                    <a:schemeClr val="dk1">
                      <a:alpha val="40000"/>
                    </a:schemeClr>
                  </a:outerShdw>
                </a:effectLst>
                <a:latin typeface="+mj-lt"/>
                <a:ea typeface="+mj-ea"/>
                <a:cs typeface="+mj-cs"/>
              </a:rPr>
              <a:t>ktyg</a:t>
            </a:r>
            <a:r>
              <a:rPr lang="en-US" sz="3600" b="1" dirty="0">
                <a:ln w="0"/>
                <a:effectLst>
                  <a:outerShdw blurRad="38100" dist="19050" dir="2700000" algn="tl" rotWithShape="0">
                    <a:schemeClr val="dk1">
                      <a:alpha val="40000"/>
                    </a:schemeClr>
                  </a:outerShdw>
                </a:effectLst>
                <a:latin typeface="+mj-lt"/>
                <a:ea typeface="+mj-ea"/>
                <a:cs typeface="+mj-cs"/>
              </a:rPr>
              <a:t> </a:t>
            </a:r>
            <a:r>
              <a:rPr lang="en-US" sz="3600" b="1" dirty="0" err="1">
                <a:ln w="0"/>
                <a:effectLst>
                  <a:outerShdw blurRad="38100" dist="19050" dir="2700000" algn="tl" rotWithShape="0">
                    <a:schemeClr val="dk1">
                      <a:alpha val="40000"/>
                    </a:schemeClr>
                  </a:outerShdw>
                </a:effectLst>
                <a:latin typeface="+mj-lt"/>
                <a:ea typeface="+mj-ea"/>
                <a:cs typeface="+mj-cs"/>
              </a:rPr>
              <a:t>för</a:t>
            </a:r>
            <a:r>
              <a:rPr lang="en-US" sz="3600" b="1" dirty="0">
                <a:ln w="0"/>
                <a:effectLst>
                  <a:outerShdw blurRad="38100" dist="19050" dir="2700000" algn="tl" rotWithShape="0">
                    <a:schemeClr val="dk1">
                      <a:alpha val="40000"/>
                    </a:schemeClr>
                  </a:outerShdw>
                </a:effectLst>
                <a:latin typeface="+mj-lt"/>
                <a:ea typeface="+mj-ea"/>
                <a:cs typeface="+mj-cs"/>
              </a:rPr>
              <a:t> </a:t>
            </a:r>
            <a:r>
              <a:rPr lang="en-US" sz="3600" b="1" dirty="0" err="1">
                <a:ln w="0"/>
                <a:effectLst>
                  <a:outerShdw blurRad="38100" dist="19050" dir="2700000" algn="tl" rotWithShape="0">
                    <a:schemeClr val="dk1">
                      <a:alpha val="40000"/>
                    </a:schemeClr>
                  </a:outerShdw>
                </a:effectLst>
                <a:latin typeface="+mj-lt"/>
                <a:ea typeface="+mj-ea"/>
                <a:cs typeface="+mj-cs"/>
              </a:rPr>
              <a:t>ledare</a:t>
            </a:r>
            <a:r>
              <a:rPr lang="en-US" sz="3600" b="1" dirty="0">
                <a:ln w="0"/>
                <a:effectLst>
                  <a:outerShdw blurRad="38100" dist="19050" dir="2700000" algn="tl" rotWithShape="0">
                    <a:schemeClr val="dk1">
                      <a:alpha val="40000"/>
                    </a:schemeClr>
                  </a:outerShdw>
                </a:effectLst>
                <a:latin typeface="+mj-lt"/>
                <a:ea typeface="+mj-ea"/>
                <a:cs typeface="+mj-cs"/>
              </a:rPr>
              <a:t> i</a:t>
            </a:r>
            <a:r>
              <a:rPr lang="en-US" sz="3600" b="1" dirty="0">
                <a:ln w="0"/>
                <a:solidFill>
                  <a:schemeClr val="bg1"/>
                </a:solidFill>
                <a:effectLst>
                  <a:outerShdw blurRad="38100" dist="19050" dir="2700000" algn="tl" rotWithShape="0">
                    <a:schemeClr val="dk1">
                      <a:alpha val="40000"/>
                    </a:schemeClr>
                  </a:outerShdw>
                </a:effectLst>
                <a:latin typeface="+mj-lt"/>
                <a:ea typeface="+mj-ea"/>
                <a:cs typeface="+mj-cs"/>
              </a:rPr>
              <a:t> Enskede IK</a:t>
            </a:r>
            <a:endParaRPr lang="en-US" sz="3600" b="1" kern="1200" dirty="0">
              <a:ln w="0"/>
              <a:solidFill>
                <a:schemeClr val="bg1"/>
              </a:solidFill>
              <a:effectLst>
                <a:outerShdw blurRad="38100" dist="19050" dir="2700000" algn="tl" rotWithShape="0">
                  <a:schemeClr val="dk1">
                    <a:alpha val="40000"/>
                  </a:schemeClr>
                </a:outerShdw>
              </a:effectLst>
              <a:latin typeface="+mj-lt"/>
              <a:ea typeface="+mj-ea"/>
              <a:cs typeface="+mj-cs"/>
            </a:endParaRPr>
          </a:p>
          <a:p>
            <a:pPr defTabSz="914400">
              <a:lnSpc>
                <a:spcPct val="90000"/>
              </a:lnSpc>
              <a:spcBef>
                <a:spcPct val="0"/>
              </a:spcBef>
              <a:spcAft>
                <a:spcPts val="600"/>
              </a:spcAft>
            </a:pPr>
            <a:endParaRPr lang="en-US" sz="6300" b="0" kern="1200" cap="none" spc="0" dirty="0">
              <a:ln w="0"/>
              <a:solidFill>
                <a:schemeClr val="bg1"/>
              </a:solidFill>
              <a:effectLst>
                <a:outerShdw blurRad="38100" dist="19050" dir="2700000" algn="tl" rotWithShape="0">
                  <a:schemeClr val="dk1">
                    <a:alpha val="40000"/>
                  </a:schemeClr>
                </a:outerShdw>
              </a:effectLst>
              <a:latin typeface="+mj-lt"/>
              <a:ea typeface="+mj-ea"/>
              <a:cs typeface="+mj-cs"/>
            </a:endParaRPr>
          </a:p>
        </p:txBody>
      </p:sp>
    </p:spTree>
    <p:extLst>
      <p:ext uri="{BB962C8B-B14F-4D97-AF65-F5344CB8AC3E}">
        <p14:creationId xmlns:p14="http://schemas.microsoft.com/office/powerpoint/2010/main" val="1567078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47B56350-077A-45D3-A12A-8A7B63AA4907}"/>
              </a:ext>
            </a:extLst>
          </p:cNvPr>
          <p:cNvSpPr/>
          <p:nvPr/>
        </p:nvSpPr>
        <p:spPr>
          <a:xfrm>
            <a:off x="1862864" y="243140"/>
            <a:ext cx="2955937" cy="707886"/>
          </a:xfrm>
          <a:prstGeom prst="rect">
            <a:avLst/>
          </a:prstGeom>
          <a:noFill/>
        </p:spPr>
        <p:txBody>
          <a:bodyPr wrap="none" lIns="91440" tIns="45720" rIns="91440" bIns="45720">
            <a:spAutoFit/>
          </a:bodyPr>
          <a:lstStyle/>
          <a:p>
            <a:pPr algn="ctr"/>
            <a:r>
              <a:rPr lang="sv-SE" sz="4000" b="1" cap="none" spc="0" dirty="0">
                <a:ln w="0"/>
                <a:solidFill>
                  <a:schemeClr val="tx1"/>
                </a:solidFill>
                <a:effectLst>
                  <a:outerShdw blurRad="38100" dist="19050" dir="2700000" algn="tl" rotWithShape="0">
                    <a:schemeClr val="dk1">
                      <a:alpha val="40000"/>
                    </a:schemeClr>
                  </a:outerShdw>
                </a:effectLst>
              </a:rPr>
              <a:t>M</a:t>
            </a:r>
            <a:r>
              <a:rPr lang="sv-SE" sz="2400" b="0" cap="none" spc="0" dirty="0">
                <a:ln w="0"/>
                <a:solidFill>
                  <a:schemeClr val="tx1"/>
                </a:solidFill>
                <a:effectLst>
                  <a:outerShdw blurRad="38100" dist="19050" dir="2700000" algn="tl" rotWithShape="0">
                    <a:schemeClr val="dk1">
                      <a:alpha val="40000"/>
                    </a:schemeClr>
                  </a:outerShdw>
                </a:effectLst>
              </a:rPr>
              <a:t>ålsättning för laget</a:t>
            </a:r>
          </a:p>
        </p:txBody>
      </p:sp>
      <p:sp>
        <p:nvSpPr>
          <p:cNvPr id="5" name="textruta 4">
            <a:extLst>
              <a:ext uri="{FF2B5EF4-FFF2-40B4-BE49-F238E27FC236}">
                <a16:creationId xmlns:a16="http://schemas.microsoft.com/office/drawing/2014/main" id="{2ADA7D99-1850-433A-B93A-BDF16D283521}"/>
              </a:ext>
            </a:extLst>
          </p:cNvPr>
          <p:cNvSpPr txBox="1"/>
          <p:nvPr/>
        </p:nvSpPr>
        <p:spPr>
          <a:xfrm>
            <a:off x="474783" y="1086056"/>
            <a:ext cx="5225143" cy="1569660"/>
          </a:xfrm>
          <a:prstGeom prst="rect">
            <a:avLst/>
          </a:prstGeom>
          <a:noFill/>
        </p:spPr>
        <p:txBody>
          <a:bodyPr wrap="square" rtlCol="0">
            <a:spAutoFit/>
          </a:bodyPr>
          <a:lstStyle/>
          <a:p>
            <a:r>
              <a:rPr lang="sv-SE" sz="1200" dirty="0"/>
              <a:t>Lagledningen gör en analys eller utvärdering av säsongen som gått.</a:t>
            </a:r>
          </a:p>
          <a:p>
            <a:r>
              <a:rPr lang="sv-SE" sz="1200" dirty="0"/>
              <a:t>För att resultatet ska bli så bra som möjligt är det viktigt att allas synpunkter kommer fram. Det är nu var och en har möjlighet att påverka och tala om vad de tycker om föregående säsong. </a:t>
            </a:r>
          </a:p>
          <a:p>
            <a:endParaRPr lang="sv-SE" sz="1200" dirty="0"/>
          </a:p>
          <a:p>
            <a:r>
              <a:rPr lang="sv-SE" sz="1200" dirty="0"/>
              <a:t>En utvärdering kan förstås göras på olika sätt. Ett enkelt men beprövat sätt är att lista bra och dåliga saker (se nedan). Ett annat är att försöka besvara ett antal frågor.</a:t>
            </a:r>
          </a:p>
        </p:txBody>
      </p:sp>
      <p:sp>
        <p:nvSpPr>
          <p:cNvPr id="6" name="textruta 5">
            <a:extLst>
              <a:ext uri="{FF2B5EF4-FFF2-40B4-BE49-F238E27FC236}">
                <a16:creationId xmlns:a16="http://schemas.microsoft.com/office/drawing/2014/main" id="{304B9858-9AA3-451E-9A66-0C681921DEE6}"/>
              </a:ext>
            </a:extLst>
          </p:cNvPr>
          <p:cNvSpPr txBox="1"/>
          <p:nvPr/>
        </p:nvSpPr>
        <p:spPr>
          <a:xfrm>
            <a:off x="567152" y="2810527"/>
            <a:ext cx="2773680" cy="1754326"/>
          </a:xfrm>
          <a:prstGeom prst="rect">
            <a:avLst/>
          </a:prstGeom>
          <a:noFill/>
        </p:spPr>
        <p:txBody>
          <a:bodyPr wrap="square" rtlCol="0">
            <a:spAutoFit/>
          </a:bodyPr>
          <a:lstStyle/>
          <a:p>
            <a:r>
              <a:rPr lang="sv-SE" sz="1200" dirty="0"/>
              <a:t>Våra mål för säsongen var:</a:t>
            </a:r>
          </a:p>
          <a:p>
            <a:endParaRPr lang="sv-SE" sz="1200" dirty="0"/>
          </a:p>
          <a:p>
            <a:r>
              <a:rPr lang="sv-SE" sz="1200" dirty="0"/>
              <a:t>__________________________________</a:t>
            </a:r>
          </a:p>
          <a:p>
            <a:endParaRPr lang="sv-SE" sz="1200" dirty="0"/>
          </a:p>
          <a:p>
            <a:r>
              <a:rPr lang="sv-SE" sz="1200" dirty="0"/>
              <a:t>__________________________________</a:t>
            </a:r>
          </a:p>
          <a:p>
            <a:endParaRPr lang="sv-SE" sz="1200" dirty="0"/>
          </a:p>
          <a:p>
            <a:r>
              <a:rPr lang="sv-SE" sz="1200" dirty="0"/>
              <a:t>__________________________________</a:t>
            </a:r>
          </a:p>
          <a:p>
            <a:endParaRPr lang="sv-SE" sz="1200" dirty="0"/>
          </a:p>
          <a:p>
            <a:r>
              <a:rPr lang="sv-SE" sz="1200" dirty="0"/>
              <a:t>__________________________________</a:t>
            </a:r>
          </a:p>
        </p:txBody>
      </p:sp>
      <p:sp>
        <p:nvSpPr>
          <p:cNvPr id="7" name="textruta 6">
            <a:extLst>
              <a:ext uri="{FF2B5EF4-FFF2-40B4-BE49-F238E27FC236}">
                <a16:creationId xmlns:a16="http://schemas.microsoft.com/office/drawing/2014/main" id="{7217BBC2-4CEA-408D-9030-81DD4C4FB450}"/>
              </a:ext>
            </a:extLst>
          </p:cNvPr>
          <p:cNvSpPr txBox="1"/>
          <p:nvPr/>
        </p:nvSpPr>
        <p:spPr>
          <a:xfrm>
            <a:off x="3428998" y="2810527"/>
            <a:ext cx="2954216" cy="1754326"/>
          </a:xfrm>
          <a:prstGeom prst="rect">
            <a:avLst/>
          </a:prstGeom>
          <a:noFill/>
        </p:spPr>
        <p:txBody>
          <a:bodyPr wrap="square" rtlCol="0">
            <a:spAutoFit/>
          </a:bodyPr>
          <a:lstStyle/>
          <a:p>
            <a:r>
              <a:rPr lang="sv-SE" sz="1200" dirty="0"/>
              <a:t>Resultatet blev:</a:t>
            </a:r>
          </a:p>
          <a:p>
            <a:endParaRPr lang="sv-SE" sz="1200" dirty="0"/>
          </a:p>
          <a:p>
            <a:r>
              <a:rPr lang="sv-SE" sz="1200" dirty="0"/>
              <a:t>____________________________________</a:t>
            </a:r>
          </a:p>
          <a:p>
            <a:endParaRPr lang="sv-SE" sz="1200" dirty="0"/>
          </a:p>
          <a:p>
            <a:r>
              <a:rPr lang="sv-SE" sz="1200" dirty="0"/>
              <a:t>____________________________________</a:t>
            </a:r>
          </a:p>
          <a:p>
            <a:endParaRPr lang="sv-SE" sz="1200" dirty="0"/>
          </a:p>
          <a:p>
            <a:r>
              <a:rPr lang="sv-SE" sz="1200" dirty="0"/>
              <a:t>____________________________________</a:t>
            </a:r>
          </a:p>
          <a:p>
            <a:endParaRPr lang="sv-SE" sz="1200" dirty="0"/>
          </a:p>
          <a:p>
            <a:r>
              <a:rPr lang="sv-SE" sz="1200" dirty="0"/>
              <a:t>____________________________________</a:t>
            </a:r>
          </a:p>
        </p:txBody>
      </p:sp>
      <p:sp>
        <p:nvSpPr>
          <p:cNvPr id="8" name="textruta 7">
            <a:extLst>
              <a:ext uri="{FF2B5EF4-FFF2-40B4-BE49-F238E27FC236}">
                <a16:creationId xmlns:a16="http://schemas.microsoft.com/office/drawing/2014/main" id="{5DE000F2-D393-4C59-8AE9-1822D9957309}"/>
              </a:ext>
            </a:extLst>
          </p:cNvPr>
          <p:cNvSpPr txBox="1"/>
          <p:nvPr/>
        </p:nvSpPr>
        <p:spPr>
          <a:xfrm>
            <a:off x="567152" y="4660560"/>
            <a:ext cx="2773680" cy="1754326"/>
          </a:xfrm>
          <a:prstGeom prst="rect">
            <a:avLst/>
          </a:prstGeom>
          <a:noFill/>
        </p:spPr>
        <p:txBody>
          <a:bodyPr wrap="square" rtlCol="0">
            <a:spAutoFit/>
          </a:bodyPr>
          <a:lstStyle/>
          <a:p>
            <a:r>
              <a:rPr lang="sv-SE" sz="1200" dirty="0"/>
              <a:t>Vad gick bra?</a:t>
            </a:r>
          </a:p>
          <a:p>
            <a:endParaRPr lang="sv-SE" sz="1200" dirty="0"/>
          </a:p>
          <a:p>
            <a:r>
              <a:rPr lang="sv-SE" sz="1200" dirty="0"/>
              <a:t>__________________________________</a:t>
            </a:r>
          </a:p>
          <a:p>
            <a:endParaRPr lang="sv-SE" sz="1200" dirty="0"/>
          </a:p>
          <a:p>
            <a:r>
              <a:rPr lang="sv-SE" sz="1200" dirty="0"/>
              <a:t>__________________________________</a:t>
            </a:r>
          </a:p>
          <a:p>
            <a:endParaRPr lang="sv-SE" sz="1200" dirty="0"/>
          </a:p>
          <a:p>
            <a:r>
              <a:rPr lang="sv-SE" sz="1200" dirty="0"/>
              <a:t>__________________________________</a:t>
            </a:r>
          </a:p>
          <a:p>
            <a:endParaRPr lang="sv-SE" sz="1200" dirty="0"/>
          </a:p>
          <a:p>
            <a:r>
              <a:rPr lang="sv-SE" sz="1200" dirty="0"/>
              <a:t>__________________________________</a:t>
            </a:r>
          </a:p>
        </p:txBody>
      </p:sp>
      <p:sp>
        <p:nvSpPr>
          <p:cNvPr id="9" name="textruta 8">
            <a:extLst>
              <a:ext uri="{FF2B5EF4-FFF2-40B4-BE49-F238E27FC236}">
                <a16:creationId xmlns:a16="http://schemas.microsoft.com/office/drawing/2014/main" id="{2F2060ED-4FD4-4419-B3D8-F64B8AF78DE6}"/>
              </a:ext>
            </a:extLst>
          </p:cNvPr>
          <p:cNvSpPr txBox="1"/>
          <p:nvPr/>
        </p:nvSpPr>
        <p:spPr>
          <a:xfrm>
            <a:off x="3425414" y="4660560"/>
            <a:ext cx="2861850" cy="1754326"/>
          </a:xfrm>
          <a:prstGeom prst="rect">
            <a:avLst/>
          </a:prstGeom>
          <a:noFill/>
        </p:spPr>
        <p:txBody>
          <a:bodyPr wrap="square" rtlCol="0">
            <a:spAutoFit/>
          </a:bodyPr>
          <a:lstStyle/>
          <a:p>
            <a:r>
              <a:rPr lang="sv-SE" sz="1200" dirty="0"/>
              <a:t>Vad gick mindre bra?</a:t>
            </a:r>
          </a:p>
          <a:p>
            <a:endParaRPr lang="sv-SE" sz="1200" dirty="0"/>
          </a:p>
          <a:p>
            <a:r>
              <a:rPr lang="sv-SE" sz="1200" dirty="0"/>
              <a:t>___________________________________</a:t>
            </a:r>
          </a:p>
          <a:p>
            <a:endParaRPr lang="sv-SE" sz="1200" dirty="0"/>
          </a:p>
          <a:p>
            <a:r>
              <a:rPr lang="sv-SE" sz="1200" dirty="0"/>
              <a:t>___________________________________</a:t>
            </a:r>
          </a:p>
          <a:p>
            <a:endParaRPr lang="sv-SE" sz="1200" dirty="0"/>
          </a:p>
          <a:p>
            <a:r>
              <a:rPr lang="sv-SE" sz="1200" dirty="0"/>
              <a:t>___________________________________</a:t>
            </a:r>
          </a:p>
          <a:p>
            <a:endParaRPr lang="sv-SE" sz="1200" dirty="0"/>
          </a:p>
          <a:p>
            <a:r>
              <a:rPr lang="sv-SE" sz="1200" dirty="0"/>
              <a:t>___________________________________</a:t>
            </a:r>
          </a:p>
        </p:txBody>
      </p:sp>
      <p:sp>
        <p:nvSpPr>
          <p:cNvPr id="10" name="textruta 9">
            <a:extLst>
              <a:ext uri="{FF2B5EF4-FFF2-40B4-BE49-F238E27FC236}">
                <a16:creationId xmlns:a16="http://schemas.microsoft.com/office/drawing/2014/main" id="{ACCA2346-D8F8-4104-A541-D75409D8C8FA}"/>
              </a:ext>
            </a:extLst>
          </p:cNvPr>
          <p:cNvSpPr txBox="1"/>
          <p:nvPr/>
        </p:nvSpPr>
        <p:spPr>
          <a:xfrm>
            <a:off x="570735" y="6563495"/>
            <a:ext cx="2661396" cy="1754326"/>
          </a:xfrm>
          <a:prstGeom prst="rect">
            <a:avLst/>
          </a:prstGeom>
          <a:noFill/>
        </p:spPr>
        <p:txBody>
          <a:bodyPr wrap="square" rtlCol="0">
            <a:spAutoFit/>
          </a:bodyPr>
          <a:lstStyle/>
          <a:p>
            <a:r>
              <a:rPr lang="sv-SE" sz="1200" dirty="0"/>
              <a:t>Varför blev det som det blev?</a:t>
            </a:r>
          </a:p>
          <a:p>
            <a:endParaRPr lang="sv-SE" sz="1200" dirty="0"/>
          </a:p>
          <a:p>
            <a:r>
              <a:rPr lang="sv-SE" sz="1200" dirty="0"/>
              <a:t>________________________________</a:t>
            </a:r>
          </a:p>
          <a:p>
            <a:endParaRPr lang="sv-SE" sz="1200" dirty="0"/>
          </a:p>
          <a:p>
            <a:r>
              <a:rPr lang="sv-SE" sz="1200" dirty="0"/>
              <a:t>________________________________</a:t>
            </a:r>
          </a:p>
          <a:p>
            <a:endParaRPr lang="sv-SE" sz="1200" dirty="0"/>
          </a:p>
          <a:p>
            <a:r>
              <a:rPr lang="sv-SE" sz="1200" dirty="0"/>
              <a:t>________________________________</a:t>
            </a:r>
          </a:p>
          <a:p>
            <a:endParaRPr lang="sv-SE" sz="1200" dirty="0"/>
          </a:p>
          <a:p>
            <a:r>
              <a:rPr lang="sv-SE" sz="1200" dirty="0"/>
              <a:t>________________________________</a:t>
            </a:r>
          </a:p>
        </p:txBody>
      </p:sp>
      <p:sp>
        <p:nvSpPr>
          <p:cNvPr id="11" name="textruta 10">
            <a:extLst>
              <a:ext uri="{FF2B5EF4-FFF2-40B4-BE49-F238E27FC236}">
                <a16:creationId xmlns:a16="http://schemas.microsoft.com/office/drawing/2014/main" id="{D1B73971-9260-4FA8-AA7A-4FE608BBD54A}"/>
              </a:ext>
            </a:extLst>
          </p:cNvPr>
          <p:cNvSpPr txBox="1"/>
          <p:nvPr/>
        </p:nvSpPr>
        <p:spPr>
          <a:xfrm>
            <a:off x="3425414" y="6563495"/>
            <a:ext cx="2858267" cy="1754326"/>
          </a:xfrm>
          <a:prstGeom prst="rect">
            <a:avLst/>
          </a:prstGeom>
          <a:noFill/>
        </p:spPr>
        <p:txBody>
          <a:bodyPr wrap="square" rtlCol="0">
            <a:spAutoFit/>
          </a:bodyPr>
          <a:lstStyle/>
          <a:p>
            <a:r>
              <a:rPr lang="sv-SE" sz="1200" dirty="0"/>
              <a:t>Vad kan vi förändra?</a:t>
            </a:r>
          </a:p>
          <a:p>
            <a:endParaRPr lang="sv-SE" sz="1200" dirty="0"/>
          </a:p>
          <a:p>
            <a:r>
              <a:rPr lang="sv-SE" sz="1200" dirty="0"/>
              <a:t>___________________________________</a:t>
            </a:r>
          </a:p>
          <a:p>
            <a:endParaRPr lang="sv-SE" sz="1200" dirty="0"/>
          </a:p>
          <a:p>
            <a:r>
              <a:rPr lang="sv-SE" sz="1200" dirty="0"/>
              <a:t>___________________________________</a:t>
            </a:r>
          </a:p>
          <a:p>
            <a:endParaRPr lang="sv-SE" sz="1200" dirty="0"/>
          </a:p>
          <a:p>
            <a:r>
              <a:rPr lang="sv-SE" sz="1200" dirty="0"/>
              <a:t>___________________________________</a:t>
            </a:r>
          </a:p>
          <a:p>
            <a:endParaRPr lang="sv-SE" sz="1200" dirty="0"/>
          </a:p>
          <a:p>
            <a:r>
              <a:rPr lang="sv-SE" sz="1200" dirty="0"/>
              <a:t>___________________________________</a:t>
            </a:r>
          </a:p>
        </p:txBody>
      </p:sp>
      <p:sp>
        <p:nvSpPr>
          <p:cNvPr id="12" name="textruta 11">
            <a:extLst>
              <a:ext uri="{FF2B5EF4-FFF2-40B4-BE49-F238E27FC236}">
                <a16:creationId xmlns:a16="http://schemas.microsoft.com/office/drawing/2014/main" id="{02C007EF-A12F-4C26-86AA-F21D66701849}"/>
              </a:ext>
            </a:extLst>
          </p:cNvPr>
          <p:cNvSpPr txBox="1"/>
          <p:nvPr/>
        </p:nvSpPr>
        <p:spPr>
          <a:xfrm>
            <a:off x="474783" y="8966926"/>
            <a:ext cx="5908431" cy="2177840"/>
          </a:xfrm>
          <a:prstGeom prst="rect">
            <a:avLst/>
          </a:prstGeom>
          <a:noFill/>
          <a:ln w="28575">
            <a:solidFill>
              <a:schemeClr val="tx1"/>
            </a:solidFill>
          </a:ln>
        </p:spPr>
        <p:txBody>
          <a:bodyPr wrap="square" rtlCol="0">
            <a:spAutoFit/>
          </a:bodyPr>
          <a:lstStyle/>
          <a:p>
            <a:r>
              <a:rPr lang="sv-SE" sz="1400" b="1" dirty="0"/>
              <a:t>Exempel:</a:t>
            </a:r>
          </a:p>
          <a:p>
            <a:endParaRPr lang="sv-SE" sz="1000" dirty="0"/>
          </a:p>
          <a:p>
            <a:pPr>
              <a:lnSpc>
                <a:spcPts val="1500"/>
              </a:lnSpc>
            </a:pPr>
            <a:r>
              <a:rPr lang="sv-SE" sz="1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Sammanfatta de punkter som ni behöver förändra till nästa år:</a:t>
            </a:r>
            <a:endParaRPr lang="sv-SE"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ts val="1500"/>
              </a:lnSpc>
            </a:pPr>
            <a:r>
              <a:rPr lang="sv-SE" sz="1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När vi ska träna 2 ggr/vecka (från och med mars) kan vi bli bättre på att fördela ansvaret mellan oss ledare för de olika träningarna. Vi ska bjuda in Enskede F11-svart så att vi kan träna tillsammans någon/några gånger per speltermin för att öka samarbetet inom åldersgruppen. </a:t>
            </a:r>
            <a:endParaRPr lang="sv-SE"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ts val="1500"/>
              </a:lnSpc>
            </a:pPr>
            <a:r>
              <a:rPr lang="sv-SE" sz="1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 år ska vi blanda om i lagen inför varje match i St. Eriks cupen så det inte uppstår två lag i laget.</a:t>
            </a:r>
            <a:endParaRPr lang="sv-SE"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ts val="1500"/>
              </a:lnSpc>
            </a:pPr>
            <a:r>
              <a:rPr lang="sv-SE" sz="1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Vi ska hitta på fler saker att göra tillsammans utanför planen som tex försäljningar för att åka på träningsläger. </a:t>
            </a:r>
          </a:p>
          <a:p>
            <a:pPr>
              <a:lnSpc>
                <a:spcPts val="1500"/>
              </a:lnSpc>
            </a:pPr>
            <a:r>
              <a:rPr lang="sv-SE" sz="10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Vi ledare ska bli bättre på att komma förberedda till varje träning. </a:t>
            </a:r>
          </a:p>
          <a:p>
            <a:pPr>
              <a:lnSpc>
                <a:spcPts val="1500"/>
              </a:lnSpc>
            </a:pPr>
            <a:r>
              <a:rPr lang="sv-SE" sz="1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Vi ska bli tydligare i vår information till föräldrarna. </a:t>
            </a:r>
            <a:endParaRPr lang="sv-SE" sz="1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14" name="Bild 13" descr="Utropstecken">
            <a:extLst>
              <a:ext uri="{FF2B5EF4-FFF2-40B4-BE49-F238E27FC236}">
                <a16:creationId xmlns:a16="http://schemas.microsoft.com/office/drawing/2014/main" id="{CB452E9C-C885-4826-894F-E228921B933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1708" y="9218921"/>
            <a:ext cx="914400" cy="914400"/>
          </a:xfrm>
          <a:prstGeom prst="rect">
            <a:avLst/>
          </a:prstGeom>
        </p:spPr>
      </p:pic>
    </p:spTree>
    <p:extLst>
      <p:ext uri="{BB962C8B-B14F-4D97-AF65-F5344CB8AC3E}">
        <p14:creationId xmlns:p14="http://schemas.microsoft.com/office/powerpoint/2010/main" val="21491273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0BDF3CE8-9609-4D50-AA7D-832E3C32FE2A}"/>
              </a:ext>
            </a:extLst>
          </p:cNvPr>
          <p:cNvSpPr/>
          <p:nvPr/>
        </p:nvSpPr>
        <p:spPr>
          <a:xfrm>
            <a:off x="543045" y="669313"/>
            <a:ext cx="5273303" cy="707886"/>
          </a:xfrm>
          <a:prstGeom prst="rect">
            <a:avLst/>
          </a:prstGeom>
          <a:noFill/>
        </p:spPr>
        <p:txBody>
          <a:bodyPr wrap="none" lIns="91440" tIns="45720" rIns="91440" bIns="45720">
            <a:spAutoFit/>
          </a:bodyPr>
          <a:lstStyle/>
          <a:p>
            <a:pPr algn="ctr"/>
            <a:r>
              <a:rPr lang="sv-SE" sz="4000" b="1" cap="none" spc="0" dirty="0">
                <a:ln w="0"/>
                <a:solidFill>
                  <a:schemeClr val="tx1"/>
                </a:solidFill>
                <a:effectLst>
                  <a:outerShdw blurRad="38100" dist="19050" dir="2700000" algn="tl" rotWithShape="0">
                    <a:schemeClr val="dk1">
                      <a:alpha val="40000"/>
                    </a:schemeClr>
                  </a:outerShdw>
                </a:effectLst>
              </a:rPr>
              <a:t>M</a:t>
            </a:r>
            <a:r>
              <a:rPr lang="sv-SE" sz="2400" b="1" cap="none" spc="0" dirty="0">
                <a:ln w="0"/>
                <a:solidFill>
                  <a:schemeClr val="tx1"/>
                </a:solidFill>
                <a:effectLst>
                  <a:outerShdw blurRad="38100" dist="19050" dir="2700000" algn="tl" rotWithShape="0">
                    <a:schemeClr val="dk1">
                      <a:alpha val="40000"/>
                    </a:schemeClr>
                  </a:outerShdw>
                </a:effectLst>
              </a:rPr>
              <a:t>ålsättning för laget/träningsgruppen</a:t>
            </a:r>
          </a:p>
        </p:txBody>
      </p:sp>
      <p:sp>
        <p:nvSpPr>
          <p:cNvPr id="5" name="textruta 4">
            <a:extLst>
              <a:ext uri="{FF2B5EF4-FFF2-40B4-BE49-F238E27FC236}">
                <a16:creationId xmlns:a16="http://schemas.microsoft.com/office/drawing/2014/main" id="{2B3D3CFF-BD2E-4284-9D7D-5C55AA7F06F7}"/>
              </a:ext>
            </a:extLst>
          </p:cNvPr>
          <p:cNvSpPr txBox="1"/>
          <p:nvPr/>
        </p:nvSpPr>
        <p:spPr>
          <a:xfrm>
            <a:off x="619760" y="1840595"/>
            <a:ext cx="4885151" cy="1046440"/>
          </a:xfrm>
          <a:prstGeom prst="rect">
            <a:avLst/>
          </a:prstGeom>
          <a:noFill/>
        </p:spPr>
        <p:txBody>
          <a:bodyPr wrap="square" rtlCol="0">
            <a:spAutoFit/>
          </a:bodyPr>
          <a:lstStyle/>
          <a:p>
            <a:r>
              <a:rPr lang="sv-SE" sz="1400" b="1" dirty="0"/>
              <a:t>Hur ser årets målsättningar ut?</a:t>
            </a:r>
          </a:p>
          <a:p>
            <a:r>
              <a:rPr lang="sv-SE" sz="1200" dirty="0"/>
              <a:t>Gå tillbaka och titta på analysen (om ni genomfört den)</a:t>
            </a:r>
          </a:p>
          <a:p>
            <a:r>
              <a:rPr lang="sv-SE" sz="1200" dirty="0"/>
              <a:t>Tänk på att mål som sätts helst ska vara </a:t>
            </a:r>
            <a:r>
              <a:rPr lang="sv-SE" sz="1200" b="1" dirty="0"/>
              <a:t>SMART </a:t>
            </a:r>
            <a:r>
              <a:rPr lang="sv-SE" sz="1200" dirty="0"/>
              <a:t>dvs</a:t>
            </a:r>
          </a:p>
          <a:p>
            <a:r>
              <a:rPr lang="sv-SE" sz="1200" dirty="0"/>
              <a:t>När man skriver ett mål så </a:t>
            </a:r>
            <a:r>
              <a:rPr lang="sv-SE" sz="1200" b="1" dirty="0"/>
              <a:t>vet man om man lyckas</a:t>
            </a:r>
            <a:r>
              <a:rPr lang="sv-SE" sz="1200" dirty="0"/>
              <a:t> istället för att bara jobba på och få en känsla över att vara </a:t>
            </a:r>
            <a:r>
              <a:rPr lang="sv-SE" sz="1200" b="1" dirty="0"/>
              <a:t>otillräcklig och misslyckad</a:t>
            </a:r>
            <a:r>
              <a:rPr lang="sv-SE" sz="1200" dirty="0"/>
              <a:t>.</a:t>
            </a:r>
          </a:p>
        </p:txBody>
      </p:sp>
      <p:graphicFrame>
        <p:nvGraphicFramePr>
          <p:cNvPr id="9" name="Diagram 8">
            <a:extLst>
              <a:ext uri="{FF2B5EF4-FFF2-40B4-BE49-F238E27FC236}">
                <a16:creationId xmlns:a16="http://schemas.microsoft.com/office/drawing/2014/main" id="{2FC4AC85-913F-4C53-BCAC-46D77BE6C560}"/>
              </a:ext>
            </a:extLst>
          </p:cNvPr>
          <p:cNvGraphicFramePr/>
          <p:nvPr>
            <p:extLst>
              <p:ext uri="{D42A27DB-BD31-4B8C-83A1-F6EECF244321}">
                <p14:modId xmlns:p14="http://schemas.microsoft.com/office/powerpoint/2010/main" val="1448416620"/>
              </p:ext>
            </p:extLst>
          </p:nvPr>
        </p:nvGraphicFramePr>
        <p:xfrm>
          <a:off x="1385413" y="3192268"/>
          <a:ext cx="3353844" cy="16652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ruta 9">
            <a:extLst>
              <a:ext uri="{FF2B5EF4-FFF2-40B4-BE49-F238E27FC236}">
                <a16:creationId xmlns:a16="http://schemas.microsoft.com/office/drawing/2014/main" id="{EF4796E8-01FD-4ADC-BBD9-C505C2703EAD}"/>
              </a:ext>
            </a:extLst>
          </p:cNvPr>
          <p:cNvSpPr txBox="1"/>
          <p:nvPr/>
        </p:nvSpPr>
        <p:spPr>
          <a:xfrm>
            <a:off x="737122" y="5390660"/>
            <a:ext cx="4885150" cy="1938992"/>
          </a:xfrm>
          <a:prstGeom prst="rect">
            <a:avLst/>
          </a:prstGeom>
          <a:noFill/>
          <a:ln w="28575">
            <a:solidFill>
              <a:schemeClr val="tx1"/>
            </a:solidFill>
          </a:ln>
        </p:spPr>
        <p:txBody>
          <a:bodyPr wrap="square" rtlCol="0">
            <a:spAutoFit/>
          </a:bodyPr>
          <a:lstStyle/>
          <a:p>
            <a:r>
              <a:rPr lang="sv-SE" sz="1200" b="1" dirty="0"/>
              <a:t>Exempel:</a:t>
            </a:r>
          </a:p>
          <a:p>
            <a:r>
              <a:rPr lang="sv-SE" sz="1200" b="1" dirty="0"/>
              <a:t>Specifika</a:t>
            </a:r>
            <a:r>
              <a:rPr lang="sv-SE" sz="1200" dirty="0"/>
              <a:t>- Alla spelare ska tycka att det är kul att komma till träningen.</a:t>
            </a:r>
          </a:p>
          <a:p>
            <a:r>
              <a:rPr lang="sv-SE" sz="1200" b="1" dirty="0"/>
              <a:t>Mätbara</a:t>
            </a:r>
            <a:r>
              <a:rPr lang="sv-SE" sz="1200" dirty="0"/>
              <a:t>- Vi frågar spelarna innan och efter säsongen. </a:t>
            </a:r>
          </a:p>
          <a:p>
            <a:r>
              <a:rPr lang="sv-SE" sz="1200" b="1" dirty="0"/>
              <a:t>Accepterade</a:t>
            </a:r>
            <a:r>
              <a:rPr lang="sv-SE" sz="1200" dirty="0"/>
              <a:t>- Alla ledare jobbar efter målet med att få alla spelare att trivas i vårt lag. </a:t>
            </a:r>
          </a:p>
          <a:p>
            <a:r>
              <a:rPr lang="sv-SE" sz="1200" b="1" dirty="0"/>
              <a:t>Realistiska-</a:t>
            </a:r>
            <a:r>
              <a:rPr lang="sv-SE" sz="1200" dirty="0"/>
              <a:t> Vi gör vad vi kan när vi är på träning/match. Vad som händer utanför planen kan vi inte styra över.</a:t>
            </a:r>
          </a:p>
          <a:p>
            <a:r>
              <a:rPr lang="sv-SE" sz="1200" b="1" dirty="0"/>
              <a:t>Tidsbestämda</a:t>
            </a:r>
            <a:r>
              <a:rPr lang="sv-SE" sz="1200" dirty="0"/>
              <a:t>-Fram tills inomhussäsongen börjar ska vi arbeta med detta och tillsammans öka trivseln i laget som vi sen hoppas ska vara en självklarhet i vårt lag. </a:t>
            </a:r>
          </a:p>
        </p:txBody>
      </p:sp>
      <p:pic>
        <p:nvPicPr>
          <p:cNvPr id="12" name="Bild 11" descr="Glödlampa">
            <a:extLst>
              <a:ext uri="{FF2B5EF4-FFF2-40B4-BE49-F238E27FC236}">
                <a16:creationId xmlns:a16="http://schemas.microsoft.com/office/drawing/2014/main" id="{B9933E8E-56C5-45CE-8533-56B9BB43A91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5041" y="6014274"/>
            <a:ext cx="691763" cy="691763"/>
          </a:xfrm>
          <a:prstGeom prst="rect">
            <a:avLst/>
          </a:prstGeom>
        </p:spPr>
      </p:pic>
      <p:sp>
        <p:nvSpPr>
          <p:cNvPr id="13" name="textruta 12">
            <a:extLst>
              <a:ext uri="{FF2B5EF4-FFF2-40B4-BE49-F238E27FC236}">
                <a16:creationId xmlns:a16="http://schemas.microsoft.com/office/drawing/2014/main" id="{19EB54E7-689E-455E-906B-5411A5916B7E}"/>
              </a:ext>
            </a:extLst>
          </p:cNvPr>
          <p:cNvSpPr txBox="1"/>
          <p:nvPr/>
        </p:nvSpPr>
        <p:spPr>
          <a:xfrm>
            <a:off x="635000" y="7613925"/>
            <a:ext cx="5089394" cy="3908762"/>
          </a:xfrm>
          <a:prstGeom prst="rect">
            <a:avLst/>
          </a:prstGeom>
          <a:noFill/>
        </p:spPr>
        <p:txBody>
          <a:bodyPr wrap="square" rtlCol="0">
            <a:spAutoFit/>
          </a:bodyPr>
          <a:lstStyle/>
          <a:p>
            <a:r>
              <a:rPr lang="sv-SE" sz="1400" b="1" dirty="0"/>
              <a:t>Våra målsättningar för kommande säsong:</a:t>
            </a:r>
          </a:p>
          <a:p>
            <a:endParaRPr lang="sv-SE" dirty="0"/>
          </a:p>
          <a:p>
            <a:r>
              <a:rPr lang="sv-SE"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cxnSp>
        <p:nvCxnSpPr>
          <p:cNvPr id="3" name="Rak koppling 2">
            <a:extLst>
              <a:ext uri="{FF2B5EF4-FFF2-40B4-BE49-F238E27FC236}">
                <a16:creationId xmlns:a16="http://schemas.microsoft.com/office/drawing/2014/main" id="{897AD274-0FA7-4B2C-8EF8-68E40E31A00B}"/>
              </a:ext>
            </a:extLst>
          </p:cNvPr>
          <p:cNvCxnSpPr/>
          <p:nvPr/>
        </p:nvCxnSpPr>
        <p:spPr>
          <a:xfrm>
            <a:off x="476410" y="1436914"/>
            <a:ext cx="608575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4609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 6">
            <a:extLst>
              <a:ext uri="{FF2B5EF4-FFF2-40B4-BE49-F238E27FC236}">
                <a16:creationId xmlns:a16="http://schemas.microsoft.com/office/drawing/2014/main" id="{7C8ECDB6-CF2A-4967-B376-5F3B4D00734F}"/>
              </a:ext>
            </a:extLst>
          </p:cNvPr>
          <p:cNvGraphicFramePr>
            <a:graphicFrameLocks noGrp="1"/>
          </p:cNvGraphicFramePr>
          <p:nvPr>
            <p:extLst>
              <p:ext uri="{D42A27DB-BD31-4B8C-83A1-F6EECF244321}">
                <p14:modId xmlns:p14="http://schemas.microsoft.com/office/powerpoint/2010/main" val="3998973249"/>
              </p:ext>
            </p:extLst>
          </p:nvPr>
        </p:nvGraphicFramePr>
        <p:xfrm>
          <a:off x="228300" y="2064085"/>
          <a:ext cx="6350581" cy="8710247"/>
        </p:xfrm>
        <a:graphic>
          <a:graphicData uri="http://schemas.openxmlformats.org/drawingml/2006/table">
            <a:tbl>
              <a:tblPr firstRow="1" bandRow="1">
                <a:tableStyleId>{5940675A-B579-460E-94D1-54222C63F5DA}</a:tableStyleId>
              </a:tblPr>
              <a:tblGrid>
                <a:gridCol w="1587646">
                  <a:extLst>
                    <a:ext uri="{9D8B030D-6E8A-4147-A177-3AD203B41FA5}">
                      <a16:colId xmlns:a16="http://schemas.microsoft.com/office/drawing/2014/main" val="432418096"/>
                    </a:ext>
                  </a:extLst>
                </a:gridCol>
                <a:gridCol w="4762935">
                  <a:extLst>
                    <a:ext uri="{9D8B030D-6E8A-4147-A177-3AD203B41FA5}">
                      <a16:colId xmlns:a16="http://schemas.microsoft.com/office/drawing/2014/main" val="3690037273"/>
                    </a:ext>
                  </a:extLst>
                </a:gridCol>
              </a:tblGrid>
              <a:tr h="670019">
                <a:tc>
                  <a:txBody>
                    <a:bodyPr/>
                    <a:lstStyle/>
                    <a:p>
                      <a:r>
                        <a:rPr lang="sv-SE" sz="1700" dirty="0"/>
                        <a:t>Månad</a:t>
                      </a:r>
                    </a:p>
                  </a:txBody>
                  <a:tcPr marL="112069" marR="112069" marT="56034" marB="56034"/>
                </a:tc>
                <a:tc>
                  <a:txBody>
                    <a:bodyPr/>
                    <a:lstStyle/>
                    <a:p>
                      <a:r>
                        <a:rPr lang="sv-SE" sz="1700" dirty="0"/>
                        <a:t>Aktivitet</a:t>
                      </a:r>
                    </a:p>
                  </a:txBody>
                  <a:tcPr marL="112069" marR="112069" marT="56034" marB="56034"/>
                </a:tc>
                <a:extLst>
                  <a:ext uri="{0D108BD9-81ED-4DB2-BD59-A6C34878D82A}">
                    <a16:rowId xmlns:a16="http://schemas.microsoft.com/office/drawing/2014/main" val="2411459222"/>
                  </a:ext>
                </a:extLst>
              </a:tr>
              <a:tr h="670019">
                <a:tc>
                  <a:txBody>
                    <a:bodyPr/>
                    <a:lstStyle/>
                    <a:p>
                      <a:r>
                        <a:rPr lang="sv-SE" sz="1700" dirty="0"/>
                        <a:t>November</a:t>
                      </a:r>
                    </a:p>
                  </a:txBody>
                  <a:tcPr marL="112069" marR="112069" marT="56034" marB="56034"/>
                </a:tc>
                <a:tc>
                  <a:txBody>
                    <a:bodyPr/>
                    <a:lstStyle/>
                    <a:p>
                      <a:endParaRPr lang="sv-SE" sz="1700" dirty="0"/>
                    </a:p>
                  </a:txBody>
                  <a:tcPr marL="112069" marR="112069" marT="56034" marB="56034"/>
                </a:tc>
                <a:extLst>
                  <a:ext uri="{0D108BD9-81ED-4DB2-BD59-A6C34878D82A}">
                    <a16:rowId xmlns:a16="http://schemas.microsoft.com/office/drawing/2014/main" val="2263084125"/>
                  </a:ext>
                </a:extLst>
              </a:tr>
              <a:tr h="670019">
                <a:tc>
                  <a:txBody>
                    <a:bodyPr/>
                    <a:lstStyle/>
                    <a:p>
                      <a:r>
                        <a:rPr lang="sv-SE" sz="1700" dirty="0"/>
                        <a:t>December</a:t>
                      </a:r>
                    </a:p>
                  </a:txBody>
                  <a:tcPr marL="112069" marR="112069" marT="56034" marB="56034"/>
                </a:tc>
                <a:tc>
                  <a:txBody>
                    <a:bodyPr/>
                    <a:lstStyle/>
                    <a:p>
                      <a:endParaRPr lang="sv-SE" sz="1700" dirty="0"/>
                    </a:p>
                  </a:txBody>
                  <a:tcPr marL="112069" marR="112069" marT="56034" marB="56034"/>
                </a:tc>
                <a:extLst>
                  <a:ext uri="{0D108BD9-81ED-4DB2-BD59-A6C34878D82A}">
                    <a16:rowId xmlns:a16="http://schemas.microsoft.com/office/drawing/2014/main" val="1504213713"/>
                  </a:ext>
                </a:extLst>
              </a:tr>
              <a:tr h="670019">
                <a:tc>
                  <a:txBody>
                    <a:bodyPr/>
                    <a:lstStyle/>
                    <a:p>
                      <a:r>
                        <a:rPr lang="sv-SE" sz="1700" dirty="0"/>
                        <a:t>Januari</a:t>
                      </a:r>
                    </a:p>
                  </a:txBody>
                  <a:tcPr marL="112069" marR="112069" marT="56034" marB="56034"/>
                </a:tc>
                <a:tc>
                  <a:txBody>
                    <a:bodyPr/>
                    <a:lstStyle/>
                    <a:p>
                      <a:endParaRPr lang="sv-SE" sz="1700" dirty="0"/>
                    </a:p>
                  </a:txBody>
                  <a:tcPr marL="112069" marR="112069" marT="56034" marB="56034"/>
                </a:tc>
                <a:extLst>
                  <a:ext uri="{0D108BD9-81ED-4DB2-BD59-A6C34878D82A}">
                    <a16:rowId xmlns:a16="http://schemas.microsoft.com/office/drawing/2014/main" val="2926925366"/>
                  </a:ext>
                </a:extLst>
              </a:tr>
              <a:tr h="670019">
                <a:tc>
                  <a:txBody>
                    <a:bodyPr/>
                    <a:lstStyle/>
                    <a:p>
                      <a:r>
                        <a:rPr lang="sv-SE" sz="1700" dirty="0"/>
                        <a:t>Februari</a:t>
                      </a:r>
                    </a:p>
                  </a:txBody>
                  <a:tcPr marL="112069" marR="112069" marT="56034" marB="56034"/>
                </a:tc>
                <a:tc>
                  <a:txBody>
                    <a:bodyPr/>
                    <a:lstStyle/>
                    <a:p>
                      <a:endParaRPr lang="sv-SE" sz="1700" dirty="0"/>
                    </a:p>
                  </a:txBody>
                  <a:tcPr marL="112069" marR="112069" marT="56034" marB="56034"/>
                </a:tc>
                <a:extLst>
                  <a:ext uri="{0D108BD9-81ED-4DB2-BD59-A6C34878D82A}">
                    <a16:rowId xmlns:a16="http://schemas.microsoft.com/office/drawing/2014/main" val="1469485896"/>
                  </a:ext>
                </a:extLst>
              </a:tr>
              <a:tr h="670019">
                <a:tc>
                  <a:txBody>
                    <a:bodyPr/>
                    <a:lstStyle/>
                    <a:p>
                      <a:r>
                        <a:rPr lang="sv-SE" sz="1700" dirty="0"/>
                        <a:t>Mars</a:t>
                      </a:r>
                    </a:p>
                  </a:txBody>
                  <a:tcPr marL="112069" marR="112069" marT="56034" marB="56034"/>
                </a:tc>
                <a:tc>
                  <a:txBody>
                    <a:bodyPr/>
                    <a:lstStyle/>
                    <a:p>
                      <a:endParaRPr lang="sv-SE" sz="1700" dirty="0"/>
                    </a:p>
                  </a:txBody>
                  <a:tcPr marL="112069" marR="112069" marT="56034" marB="56034"/>
                </a:tc>
                <a:extLst>
                  <a:ext uri="{0D108BD9-81ED-4DB2-BD59-A6C34878D82A}">
                    <a16:rowId xmlns:a16="http://schemas.microsoft.com/office/drawing/2014/main" val="157745499"/>
                  </a:ext>
                </a:extLst>
              </a:tr>
              <a:tr h="670019">
                <a:tc>
                  <a:txBody>
                    <a:bodyPr/>
                    <a:lstStyle/>
                    <a:p>
                      <a:r>
                        <a:rPr lang="sv-SE" sz="1700" dirty="0"/>
                        <a:t>April</a:t>
                      </a:r>
                    </a:p>
                  </a:txBody>
                  <a:tcPr marL="112069" marR="112069" marT="56034" marB="56034"/>
                </a:tc>
                <a:tc>
                  <a:txBody>
                    <a:bodyPr/>
                    <a:lstStyle/>
                    <a:p>
                      <a:endParaRPr lang="sv-SE" sz="1700" dirty="0"/>
                    </a:p>
                  </a:txBody>
                  <a:tcPr marL="112069" marR="112069" marT="56034" marB="56034"/>
                </a:tc>
                <a:extLst>
                  <a:ext uri="{0D108BD9-81ED-4DB2-BD59-A6C34878D82A}">
                    <a16:rowId xmlns:a16="http://schemas.microsoft.com/office/drawing/2014/main" val="3102810268"/>
                  </a:ext>
                </a:extLst>
              </a:tr>
              <a:tr h="670019">
                <a:tc>
                  <a:txBody>
                    <a:bodyPr/>
                    <a:lstStyle/>
                    <a:p>
                      <a:r>
                        <a:rPr lang="sv-SE" sz="1700" dirty="0"/>
                        <a:t>Maj</a:t>
                      </a:r>
                    </a:p>
                  </a:txBody>
                  <a:tcPr marL="112069" marR="112069" marT="56034" marB="56034"/>
                </a:tc>
                <a:tc>
                  <a:txBody>
                    <a:bodyPr/>
                    <a:lstStyle/>
                    <a:p>
                      <a:endParaRPr lang="sv-SE" sz="1700" dirty="0"/>
                    </a:p>
                  </a:txBody>
                  <a:tcPr marL="112069" marR="112069" marT="56034" marB="56034"/>
                </a:tc>
                <a:extLst>
                  <a:ext uri="{0D108BD9-81ED-4DB2-BD59-A6C34878D82A}">
                    <a16:rowId xmlns:a16="http://schemas.microsoft.com/office/drawing/2014/main" val="1526001797"/>
                  </a:ext>
                </a:extLst>
              </a:tr>
              <a:tr h="670019">
                <a:tc>
                  <a:txBody>
                    <a:bodyPr/>
                    <a:lstStyle/>
                    <a:p>
                      <a:r>
                        <a:rPr lang="sv-SE" sz="1700" dirty="0"/>
                        <a:t>Juni</a:t>
                      </a:r>
                    </a:p>
                  </a:txBody>
                  <a:tcPr marL="112069" marR="112069" marT="56034" marB="56034"/>
                </a:tc>
                <a:tc>
                  <a:txBody>
                    <a:bodyPr/>
                    <a:lstStyle/>
                    <a:p>
                      <a:endParaRPr lang="sv-SE" sz="1700" dirty="0"/>
                    </a:p>
                  </a:txBody>
                  <a:tcPr marL="112069" marR="112069" marT="56034" marB="56034"/>
                </a:tc>
                <a:extLst>
                  <a:ext uri="{0D108BD9-81ED-4DB2-BD59-A6C34878D82A}">
                    <a16:rowId xmlns:a16="http://schemas.microsoft.com/office/drawing/2014/main" val="3534425568"/>
                  </a:ext>
                </a:extLst>
              </a:tr>
              <a:tr h="670019">
                <a:tc>
                  <a:txBody>
                    <a:bodyPr/>
                    <a:lstStyle/>
                    <a:p>
                      <a:r>
                        <a:rPr lang="sv-SE" sz="1700" dirty="0"/>
                        <a:t>Juli</a:t>
                      </a:r>
                    </a:p>
                  </a:txBody>
                  <a:tcPr marL="112069" marR="112069" marT="56034" marB="56034"/>
                </a:tc>
                <a:tc>
                  <a:txBody>
                    <a:bodyPr/>
                    <a:lstStyle/>
                    <a:p>
                      <a:endParaRPr lang="sv-SE" sz="1700" dirty="0"/>
                    </a:p>
                  </a:txBody>
                  <a:tcPr marL="112069" marR="112069" marT="56034" marB="56034"/>
                </a:tc>
                <a:extLst>
                  <a:ext uri="{0D108BD9-81ED-4DB2-BD59-A6C34878D82A}">
                    <a16:rowId xmlns:a16="http://schemas.microsoft.com/office/drawing/2014/main" val="3692553082"/>
                  </a:ext>
                </a:extLst>
              </a:tr>
              <a:tr h="670019">
                <a:tc>
                  <a:txBody>
                    <a:bodyPr/>
                    <a:lstStyle/>
                    <a:p>
                      <a:r>
                        <a:rPr lang="sv-SE" sz="1700" dirty="0"/>
                        <a:t>Augusti</a:t>
                      </a:r>
                    </a:p>
                  </a:txBody>
                  <a:tcPr marL="112069" marR="112069" marT="56034" marB="56034"/>
                </a:tc>
                <a:tc>
                  <a:txBody>
                    <a:bodyPr/>
                    <a:lstStyle/>
                    <a:p>
                      <a:endParaRPr lang="sv-SE" sz="1700" dirty="0"/>
                    </a:p>
                  </a:txBody>
                  <a:tcPr marL="112069" marR="112069" marT="56034" marB="56034"/>
                </a:tc>
                <a:extLst>
                  <a:ext uri="{0D108BD9-81ED-4DB2-BD59-A6C34878D82A}">
                    <a16:rowId xmlns:a16="http://schemas.microsoft.com/office/drawing/2014/main" val="1776069419"/>
                  </a:ext>
                </a:extLst>
              </a:tr>
              <a:tr h="670019">
                <a:tc>
                  <a:txBody>
                    <a:bodyPr/>
                    <a:lstStyle/>
                    <a:p>
                      <a:r>
                        <a:rPr lang="sv-SE" sz="1700" dirty="0"/>
                        <a:t>September</a:t>
                      </a:r>
                    </a:p>
                  </a:txBody>
                  <a:tcPr marL="112069" marR="112069" marT="56034" marB="56034"/>
                </a:tc>
                <a:tc>
                  <a:txBody>
                    <a:bodyPr/>
                    <a:lstStyle/>
                    <a:p>
                      <a:endParaRPr lang="sv-SE" sz="1700" dirty="0"/>
                    </a:p>
                  </a:txBody>
                  <a:tcPr marL="112069" marR="112069" marT="56034" marB="56034"/>
                </a:tc>
                <a:extLst>
                  <a:ext uri="{0D108BD9-81ED-4DB2-BD59-A6C34878D82A}">
                    <a16:rowId xmlns:a16="http://schemas.microsoft.com/office/drawing/2014/main" val="3032557909"/>
                  </a:ext>
                </a:extLst>
              </a:tr>
              <a:tr h="670019">
                <a:tc>
                  <a:txBody>
                    <a:bodyPr/>
                    <a:lstStyle/>
                    <a:p>
                      <a:r>
                        <a:rPr lang="sv-SE" sz="1700" dirty="0"/>
                        <a:t>Oktober</a:t>
                      </a:r>
                    </a:p>
                  </a:txBody>
                  <a:tcPr marL="112069" marR="112069" marT="56034" marB="56034"/>
                </a:tc>
                <a:tc>
                  <a:txBody>
                    <a:bodyPr/>
                    <a:lstStyle/>
                    <a:p>
                      <a:endParaRPr lang="sv-SE" sz="1700" dirty="0"/>
                    </a:p>
                  </a:txBody>
                  <a:tcPr marL="112069" marR="112069" marT="56034" marB="56034"/>
                </a:tc>
                <a:extLst>
                  <a:ext uri="{0D108BD9-81ED-4DB2-BD59-A6C34878D82A}">
                    <a16:rowId xmlns:a16="http://schemas.microsoft.com/office/drawing/2014/main" val="768671779"/>
                  </a:ext>
                </a:extLst>
              </a:tr>
            </a:tbl>
          </a:graphicData>
        </a:graphic>
      </p:graphicFrame>
      <p:cxnSp>
        <p:nvCxnSpPr>
          <p:cNvPr id="3" name="Rak koppling 2">
            <a:extLst>
              <a:ext uri="{FF2B5EF4-FFF2-40B4-BE49-F238E27FC236}">
                <a16:creationId xmlns:a16="http://schemas.microsoft.com/office/drawing/2014/main" id="{0F876AFD-2B2F-42D2-9409-C59A10B9469D}"/>
              </a:ext>
            </a:extLst>
          </p:cNvPr>
          <p:cNvCxnSpPr>
            <a:cxnSpLocks/>
          </p:cNvCxnSpPr>
          <p:nvPr/>
        </p:nvCxnSpPr>
        <p:spPr>
          <a:xfrm>
            <a:off x="228300" y="1429230"/>
            <a:ext cx="644144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extruta 1">
            <a:extLst>
              <a:ext uri="{FF2B5EF4-FFF2-40B4-BE49-F238E27FC236}">
                <a16:creationId xmlns:a16="http://schemas.microsoft.com/office/drawing/2014/main" id="{DAAE1217-C365-3FC7-1FFC-B1C80FFD1D61}"/>
              </a:ext>
            </a:extLst>
          </p:cNvPr>
          <p:cNvSpPr txBox="1"/>
          <p:nvPr/>
        </p:nvSpPr>
        <p:spPr>
          <a:xfrm>
            <a:off x="2205176" y="776138"/>
            <a:ext cx="2447647" cy="523220"/>
          </a:xfrm>
          <a:prstGeom prst="rect">
            <a:avLst/>
          </a:prstGeom>
          <a:noFill/>
        </p:spPr>
        <p:txBody>
          <a:bodyPr wrap="square" rtlCol="0">
            <a:spAutoFit/>
          </a:bodyPr>
          <a:lstStyle/>
          <a:p>
            <a:r>
              <a:rPr lang="sv-SE" sz="2800" b="1" dirty="0"/>
              <a:t>Grovplanering</a:t>
            </a:r>
            <a:endParaRPr lang="sv-SE" b="1" dirty="0"/>
          </a:p>
        </p:txBody>
      </p:sp>
    </p:spTree>
    <p:extLst>
      <p:ext uri="{BB962C8B-B14F-4D97-AF65-F5344CB8AC3E}">
        <p14:creationId xmlns:p14="http://schemas.microsoft.com/office/powerpoint/2010/main" val="3557439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 5">
            <a:extLst>
              <a:ext uri="{FF2B5EF4-FFF2-40B4-BE49-F238E27FC236}">
                <a16:creationId xmlns:a16="http://schemas.microsoft.com/office/drawing/2014/main" id="{66C02397-D079-4E12-9862-D2616212F86E}"/>
              </a:ext>
            </a:extLst>
          </p:cNvPr>
          <p:cNvGraphicFramePr>
            <a:graphicFrameLocks noGrp="1"/>
          </p:cNvGraphicFramePr>
          <p:nvPr>
            <p:extLst>
              <p:ext uri="{D42A27DB-BD31-4B8C-83A1-F6EECF244321}">
                <p14:modId xmlns:p14="http://schemas.microsoft.com/office/powerpoint/2010/main" val="1631141159"/>
              </p:ext>
            </p:extLst>
          </p:nvPr>
        </p:nvGraphicFramePr>
        <p:xfrm>
          <a:off x="480061" y="925830"/>
          <a:ext cx="5974078" cy="5692140"/>
        </p:xfrm>
        <a:graphic>
          <a:graphicData uri="http://schemas.openxmlformats.org/drawingml/2006/table">
            <a:tbl>
              <a:tblPr firstRow="1" bandRow="1">
                <a:tableStyleId>{5940675A-B579-460E-94D1-54222C63F5DA}</a:tableStyleId>
              </a:tblPr>
              <a:tblGrid>
                <a:gridCol w="1941575">
                  <a:extLst>
                    <a:ext uri="{9D8B030D-6E8A-4147-A177-3AD203B41FA5}">
                      <a16:colId xmlns:a16="http://schemas.microsoft.com/office/drawing/2014/main" val="1949636913"/>
                    </a:ext>
                  </a:extLst>
                </a:gridCol>
                <a:gridCol w="4032503">
                  <a:extLst>
                    <a:ext uri="{9D8B030D-6E8A-4147-A177-3AD203B41FA5}">
                      <a16:colId xmlns:a16="http://schemas.microsoft.com/office/drawing/2014/main" val="4267356336"/>
                    </a:ext>
                  </a:extLst>
                </a:gridCol>
              </a:tblGrid>
              <a:tr h="370840">
                <a:tc>
                  <a:txBody>
                    <a:bodyPr/>
                    <a:lstStyle/>
                    <a:p>
                      <a:r>
                        <a:rPr lang="sv-SE" dirty="0"/>
                        <a:t>Antal spelare 2023</a:t>
                      </a:r>
                    </a:p>
                  </a:txBody>
                  <a:tcPr/>
                </a:tc>
                <a:tc>
                  <a:txBody>
                    <a:bodyPr/>
                    <a:lstStyle/>
                    <a:p>
                      <a:endParaRPr lang="sv-SE" dirty="0"/>
                    </a:p>
                    <a:p>
                      <a:endParaRPr lang="sv-SE" dirty="0"/>
                    </a:p>
                  </a:txBody>
                  <a:tcPr/>
                </a:tc>
                <a:extLst>
                  <a:ext uri="{0D108BD9-81ED-4DB2-BD59-A6C34878D82A}">
                    <a16:rowId xmlns:a16="http://schemas.microsoft.com/office/drawing/2014/main" val="50148131"/>
                  </a:ext>
                </a:extLst>
              </a:tr>
              <a:tr h="370840">
                <a:tc>
                  <a:txBody>
                    <a:bodyPr/>
                    <a:lstStyle/>
                    <a:p>
                      <a:r>
                        <a:rPr lang="sv-SE" dirty="0"/>
                        <a:t>Ledare 2023</a:t>
                      </a:r>
                    </a:p>
                  </a:txBody>
                  <a:tcPr/>
                </a:tc>
                <a:tc>
                  <a:txBody>
                    <a:bodyPr/>
                    <a:lstStyle/>
                    <a:p>
                      <a:endParaRPr lang="sv-SE" dirty="0"/>
                    </a:p>
                    <a:p>
                      <a:endParaRPr lang="sv-SE" dirty="0"/>
                    </a:p>
                    <a:p>
                      <a:endParaRPr lang="sv-SE" dirty="0"/>
                    </a:p>
                    <a:p>
                      <a:endParaRPr lang="sv-SE" dirty="0"/>
                    </a:p>
                    <a:p>
                      <a:endParaRPr lang="sv-SE" dirty="0"/>
                    </a:p>
                  </a:txBody>
                  <a:tcPr/>
                </a:tc>
                <a:extLst>
                  <a:ext uri="{0D108BD9-81ED-4DB2-BD59-A6C34878D82A}">
                    <a16:rowId xmlns:a16="http://schemas.microsoft.com/office/drawing/2014/main" val="1506765310"/>
                  </a:ext>
                </a:extLst>
              </a:tr>
              <a:tr h="370840">
                <a:tc>
                  <a:txBody>
                    <a:bodyPr/>
                    <a:lstStyle/>
                    <a:p>
                      <a:r>
                        <a:rPr lang="sv-SE" dirty="0"/>
                        <a:t>Antal laganmälningar till S:t </a:t>
                      </a:r>
                      <a:r>
                        <a:rPr lang="sv-SE" dirty="0" err="1"/>
                        <a:t>Erikscupen</a:t>
                      </a:r>
                      <a:r>
                        <a:rPr lang="sv-SE" dirty="0"/>
                        <a:t> och serietillhörighet (nivå)</a:t>
                      </a:r>
                    </a:p>
                  </a:txBody>
                  <a:tcPr/>
                </a:tc>
                <a:tc>
                  <a:txBody>
                    <a:bodyPr/>
                    <a:lstStyle/>
                    <a:p>
                      <a:endParaRPr lang="sv-SE" dirty="0"/>
                    </a:p>
                    <a:p>
                      <a:endParaRPr lang="sv-SE" dirty="0"/>
                    </a:p>
                    <a:p>
                      <a:endParaRPr lang="sv-SE" dirty="0"/>
                    </a:p>
                  </a:txBody>
                  <a:tcPr/>
                </a:tc>
                <a:extLst>
                  <a:ext uri="{0D108BD9-81ED-4DB2-BD59-A6C34878D82A}">
                    <a16:rowId xmlns:a16="http://schemas.microsoft.com/office/drawing/2014/main" val="4267922883"/>
                  </a:ext>
                </a:extLst>
              </a:tr>
              <a:tr h="370840">
                <a:tc>
                  <a:txBody>
                    <a:bodyPr/>
                    <a:lstStyle/>
                    <a:p>
                      <a:r>
                        <a:rPr lang="sv-SE" dirty="0"/>
                        <a:t>Läger och cuper 2023</a:t>
                      </a:r>
                    </a:p>
                  </a:txBody>
                  <a:tcPr/>
                </a:tc>
                <a:tc>
                  <a:txBody>
                    <a:bodyPr/>
                    <a:lstStyle/>
                    <a:p>
                      <a:endParaRPr lang="sv-SE" dirty="0"/>
                    </a:p>
                    <a:p>
                      <a:endParaRPr lang="sv-SE" dirty="0"/>
                    </a:p>
                    <a:p>
                      <a:endParaRPr lang="sv-SE" dirty="0"/>
                    </a:p>
                    <a:p>
                      <a:endParaRPr lang="sv-SE" dirty="0"/>
                    </a:p>
                    <a:p>
                      <a:endParaRPr lang="sv-SE" dirty="0"/>
                    </a:p>
                    <a:p>
                      <a:endParaRPr lang="sv-SE" dirty="0"/>
                    </a:p>
                  </a:txBody>
                  <a:tcPr/>
                </a:tc>
                <a:extLst>
                  <a:ext uri="{0D108BD9-81ED-4DB2-BD59-A6C34878D82A}">
                    <a16:rowId xmlns:a16="http://schemas.microsoft.com/office/drawing/2014/main" val="1218395984"/>
                  </a:ext>
                </a:extLst>
              </a:tr>
              <a:tr h="370840">
                <a:tc>
                  <a:txBody>
                    <a:bodyPr/>
                    <a:lstStyle/>
                    <a:p>
                      <a:r>
                        <a:rPr lang="sv-SE" dirty="0"/>
                        <a:t>Utbildningar ni som ledare vill gå</a:t>
                      </a:r>
                    </a:p>
                  </a:txBody>
                  <a:tcPr/>
                </a:tc>
                <a:tc>
                  <a:txBody>
                    <a:bodyPr/>
                    <a:lstStyle/>
                    <a:p>
                      <a:endParaRPr lang="sv-SE" dirty="0"/>
                    </a:p>
                    <a:p>
                      <a:endParaRPr lang="sv-SE" dirty="0"/>
                    </a:p>
                    <a:p>
                      <a:endParaRPr lang="sv-SE" dirty="0"/>
                    </a:p>
                    <a:p>
                      <a:endParaRPr lang="sv-SE" dirty="0"/>
                    </a:p>
                    <a:p>
                      <a:endParaRPr lang="sv-SE" dirty="0"/>
                    </a:p>
                    <a:p>
                      <a:endParaRPr lang="sv-SE" dirty="0"/>
                    </a:p>
                  </a:txBody>
                  <a:tcPr/>
                </a:tc>
                <a:extLst>
                  <a:ext uri="{0D108BD9-81ED-4DB2-BD59-A6C34878D82A}">
                    <a16:rowId xmlns:a16="http://schemas.microsoft.com/office/drawing/2014/main" val="3078021034"/>
                  </a:ext>
                </a:extLst>
              </a:tr>
              <a:tr h="370840">
                <a:tc>
                  <a:txBody>
                    <a:bodyPr/>
                    <a:lstStyle/>
                    <a:p>
                      <a:r>
                        <a:rPr lang="sv-SE" dirty="0"/>
                        <a:t>Föräldramöten Datum</a:t>
                      </a:r>
                    </a:p>
                  </a:txBody>
                  <a:tcPr/>
                </a:tc>
                <a:tc>
                  <a:txBody>
                    <a:bodyPr/>
                    <a:lstStyle/>
                    <a:p>
                      <a:endParaRPr lang="sv-SE" dirty="0"/>
                    </a:p>
                    <a:p>
                      <a:endParaRPr lang="sv-SE" dirty="0"/>
                    </a:p>
                    <a:p>
                      <a:endParaRPr lang="sv-SE" dirty="0"/>
                    </a:p>
                  </a:txBody>
                  <a:tcPr/>
                </a:tc>
                <a:extLst>
                  <a:ext uri="{0D108BD9-81ED-4DB2-BD59-A6C34878D82A}">
                    <a16:rowId xmlns:a16="http://schemas.microsoft.com/office/drawing/2014/main" val="1549631405"/>
                  </a:ext>
                </a:extLst>
              </a:tr>
            </a:tbl>
          </a:graphicData>
        </a:graphic>
      </p:graphicFrame>
      <p:sp>
        <p:nvSpPr>
          <p:cNvPr id="6" name="textruta 5">
            <a:extLst>
              <a:ext uri="{FF2B5EF4-FFF2-40B4-BE49-F238E27FC236}">
                <a16:creationId xmlns:a16="http://schemas.microsoft.com/office/drawing/2014/main" id="{F7013BCF-D36A-4E83-BD7F-E704B368E4F1}"/>
              </a:ext>
            </a:extLst>
          </p:cNvPr>
          <p:cNvSpPr txBox="1"/>
          <p:nvPr/>
        </p:nvSpPr>
        <p:spPr>
          <a:xfrm>
            <a:off x="480061" y="7377363"/>
            <a:ext cx="5768762" cy="3600986"/>
          </a:xfrm>
          <a:prstGeom prst="rect">
            <a:avLst/>
          </a:prstGeom>
          <a:noFill/>
        </p:spPr>
        <p:txBody>
          <a:bodyPr wrap="square" rtlCol="0">
            <a:spAutoFit/>
          </a:bodyPr>
          <a:lstStyle/>
          <a:p>
            <a:r>
              <a:rPr lang="sv-SE" sz="1400" dirty="0"/>
              <a:t>Exempel på utbildningar</a:t>
            </a:r>
          </a:p>
          <a:p>
            <a:endParaRPr lang="sv-SE" sz="1400" dirty="0"/>
          </a:p>
          <a:p>
            <a:pPr marL="285750" indent="-285750">
              <a:buFont typeface="Arial" panose="020B0604020202020204" pitchFamily="34" charset="0"/>
              <a:buChar char="•"/>
            </a:pPr>
            <a:r>
              <a:rPr lang="sv-SE" sz="1400" dirty="0"/>
              <a:t>Tränarutbildning D (från 6-11 år)</a:t>
            </a:r>
          </a:p>
          <a:p>
            <a:pPr marL="285750" indent="-285750">
              <a:buFont typeface="Arial" panose="020B0604020202020204" pitchFamily="34" charset="0"/>
              <a:buChar char="•"/>
            </a:pPr>
            <a:r>
              <a:rPr lang="sv-SE" sz="1400" dirty="0"/>
              <a:t>Tränarutbildning C (från 12 år)</a:t>
            </a:r>
          </a:p>
          <a:p>
            <a:pPr marL="285750" indent="-285750">
              <a:buFont typeface="Arial" panose="020B0604020202020204" pitchFamily="34" charset="0"/>
              <a:buChar char="•"/>
            </a:pPr>
            <a:r>
              <a:rPr lang="sv-SE" sz="1400" dirty="0"/>
              <a:t>Målvaktsutbildning D</a:t>
            </a:r>
          </a:p>
          <a:p>
            <a:pPr marL="285750" indent="-285750">
              <a:buFont typeface="Arial" panose="020B0604020202020204" pitchFamily="34" charset="0"/>
              <a:buChar char="•"/>
            </a:pPr>
            <a:r>
              <a:rPr lang="sv-SE" sz="1400" dirty="0"/>
              <a:t>Leda små lirare </a:t>
            </a:r>
          </a:p>
          <a:p>
            <a:pPr marL="285750" indent="-285750">
              <a:buFont typeface="Arial" panose="020B0604020202020204" pitchFamily="34" charset="0"/>
              <a:buChar char="•"/>
            </a:pPr>
            <a:r>
              <a:rPr lang="sv-SE" sz="1400" dirty="0"/>
              <a:t>Idrottsskador</a:t>
            </a:r>
          </a:p>
          <a:p>
            <a:pPr marL="285750" indent="-285750">
              <a:buFont typeface="Arial" panose="020B0604020202020204" pitchFamily="34" charset="0"/>
              <a:buChar char="•"/>
            </a:pPr>
            <a:r>
              <a:rPr lang="sv-SE" sz="1400" dirty="0"/>
              <a:t>Kost och träning</a:t>
            </a:r>
          </a:p>
          <a:p>
            <a:pPr marL="285750" indent="-285750">
              <a:buFont typeface="Arial" panose="020B0604020202020204" pitchFamily="34" charset="0"/>
              <a:buChar char="•"/>
            </a:pPr>
            <a:r>
              <a:rPr lang="sv-SE" sz="1400" dirty="0"/>
              <a:t>NPF, ledarskap för att inkludera alla. Träna barn, ungdomar med ADHD, autism/</a:t>
            </a:r>
            <a:r>
              <a:rPr lang="sv-SE" sz="1400" dirty="0" err="1"/>
              <a:t>asperger</a:t>
            </a:r>
            <a:r>
              <a:rPr lang="sv-SE" sz="1400" dirty="0"/>
              <a:t> &amp; andra diagnoser</a:t>
            </a:r>
          </a:p>
          <a:p>
            <a:pPr marL="285750" indent="-285750">
              <a:buFont typeface="Arial" panose="020B0604020202020204" pitchFamily="34" charset="0"/>
              <a:buChar char="•"/>
            </a:pPr>
            <a:r>
              <a:rPr lang="sv-SE" sz="1400" dirty="0"/>
              <a:t>Föreningsutbildning ”Ny som ledare”</a:t>
            </a:r>
          </a:p>
          <a:p>
            <a:pPr marL="285750" indent="-285750">
              <a:buFont typeface="Arial" panose="020B0604020202020204" pitchFamily="34" charset="0"/>
              <a:buChar char="•"/>
            </a:pPr>
            <a:r>
              <a:rPr lang="sv-SE" sz="1400" dirty="0"/>
              <a:t>Supercoachutbildning</a:t>
            </a:r>
          </a:p>
          <a:p>
            <a:pPr marL="285750" indent="-285750">
              <a:buFont typeface="Arial" panose="020B0604020202020204" pitchFamily="34" charset="0"/>
              <a:buChar char="•"/>
            </a:pPr>
            <a:r>
              <a:rPr lang="sv-SE" sz="1400" dirty="0"/>
              <a:t>Coachande föräldraskap. </a:t>
            </a:r>
          </a:p>
          <a:p>
            <a:pPr marL="285750" indent="-285750">
              <a:buFont typeface="Arial" panose="020B0604020202020204" pitchFamily="34" charset="0"/>
              <a:buChar char="•"/>
            </a:pPr>
            <a:endParaRPr lang="sv-SE" sz="1400" dirty="0"/>
          </a:p>
          <a:p>
            <a:pPr marL="285750" indent="-285750">
              <a:buFont typeface="Arial" panose="020B0604020202020204" pitchFamily="34" charset="0"/>
              <a:buChar char="•"/>
            </a:pPr>
            <a:endParaRPr lang="sv-SE" sz="1400" dirty="0"/>
          </a:p>
          <a:p>
            <a:endParaRPr lang="sv-SE" dirty="0"/>
          </a:p>
        </p:txBody>
      </p:sp>
    </p:spTree>
    <p:extLst>
      <p:ext uri="{BB962C8B-B14F-4D97-AF65-F5344CB8AC3E}">
        <p14:creationId xmlns:p14="http://schemas.microsoft.com/office/powerpoint/2010/main" val="1691410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a:extLst>
              <a:ext uri="{FF2B5EF4-FFF2-40B4-BE49-F238E27FC236}">
                <a16:creationId xmlns:a16="http://schemas.microsoft.com/office/drawing/2014/main" id="{190752D6-3074-4115-9D3E-786C72E6D9D8}"/>
              </a:ext>
            </a:extLst>
          </p:cNvPr>
          <p:cNvSpPr txBox="1"/>
          <p:nvPr/>
        </p:nvSpPr>
        <p:spPr>
          <a:xfrm>
            <a:off x="553250" y="1337022"/>
            <a:ext cx="5609345" cy="2462213"/>
          </a:xfrm>
          <a:prstGeom prst="rect">
            <a:avLst/>
          </a:prstGeom>
          <a:noFill/>
        </p:spPr>
        <p:txBody>
          <a:bodyPr wrap="square" rtlCol="0">
            <a:spAutoFit/>
          </a:bodyPr>
          <a:lstStyle/>
          <a:p>
            <a:r>
              <a:rPr lang="sv-SE" sz="1400" dirty="0"/>
              <a:t>Det här materialet är ett tänkt som ett extra stöd för er i att börja göra en säsongsplanering. Vill ni lägga till eller ändra något så gör ni det. </a:t>
            </a:r>
          </a:p>
          <a:p>
            <a:endParaRPr lang="sv-SE" sz="1400" b="0" i="0" dirty="0">
              <a:solidFill>
                <a:srgbClr val="222222"/>
              </a:solidFill>
              <a:effectLst/>
            </a:endParaRPr>
          </a:p>
          <a:p>
            <a:endParaRPr lang="sv-SE" sz="1400" dirty="0">
              <a:solidFill>
                <a:srgbClr val="222222"/>
              </a:solidFill>
            </a:endParaRPr>
          </a:p>
          <a:p>
            <a:r>
              <a:rPr lang="sv-SE" sz="1400" b="0" i="0" dirty="0">
                <a:solidFill>
                  <a:srgbClr val="222222"/>
                </a:solidFill>
                <a:effectLst/>
              </a:rPr>
              <a:t>En genomarbetad </a:t>
            </a:r>
            <a:r>
              <a:rPr lang="sv-SE" sz="1400" b="1" i="0" dirty="0">
                <a:solidFill>
                  <a:srgbClr val="222222"/>
                </a:solidFill>
                <a:effectLst/>
              </a:rPr>
              <a:t>säsongsplanering gör</a:t>
            </a:r>
            <a:r>
              <a:rPr lang="sv-SE" sz="1400" b="0" i="0" dirty="0">
                <a:solidFill>
                  <a:srgbClr val="222222"/>
                </a:solidFill>
                <a:effectLst/>
              </a:rPr>
              <a:t> det enklare för tränarteamet att genomföra verksamheten under året, enklare att följa upp verksamheten och bäddar för en mer kvalitativ spelarutbildning för individen.</a:t>
            </a:r>
          </a:p>
          <a:p>
            <a:r>
              <a:rPr lang="sv-SE" sz="1400" dirty="0"/>
              <a:t>Det är en styrka för laget och föreningen om ledargrupperna har en tydlig säsongsplanering. Det skapar en trygghet bland spelare, föräldrar och för den enskilde ledaren. Det är även ett sätt att skapa laganda i ledargruppen, när man tillsammans planerar inför säsongen.</a:t>
            </a:r>
          </a:p>
        </p:txBody>
      </p:sp>
      <p:sp>
        <p:nvSpPr>
          <p:cNvPr id="5" name="Rektangel 4">
            <a:extLst>
              <a:ext uri="{FF2B5EF4-FFF2-40B4-BE49-F238E27FC236}">
                <a16:creationId xmlns:a16="http://schemas.microsoft.com/office/drawing/2014/main" id="{8042DCD6-2C61-4824-AF28-412803DE22A3}"/>
              </a:ext>
            </a:extLst>
          </p:cNvPr>
          <p:cNvSpPr/>
          <p:nvPr/>
        </p:nvSpPr>
        <p:spPr>
          <a:xfrm>
            <a:off x="1593779" y="593609"/>
            <a:ext cx="3251659" cy="461665"/>
          </a:xfrm>
          <a:prstGeom prst="rect">
            <a:avLst/>
          </a:prstGeom>
          <a:noFill/>
        </p:spPr>
        <p:txBody>
          <a:bodyPr wrap="none" lIns="91440" tIns="45720" rIns="91440" bIns="45720">
            <a:spAutoFit/>
          </a:bodyPr>
          <a:lstStyle/>
          <a:p>
            <a:pPr algn="ctr"/>
            <a:r>
              <a:rPr lang="sv-SE" sz="2400" b="0" cap="none" spc="0" dirty="0">
                <a:ln w="0"/>
                <a:solidFill>
                  <a:schemeClr val="tx1"/>
                </a:solidFill>
                <a:effectLst>
                  <a:outerShdw blurRad="38100" dist="19050" dir="2700000" algn="tl" rotWithShape="0">
                    <a:schemeClr val="dk1">
                      <a:alpha val="40000"/>
                    </a:schemeClr>
                  </a:outerShdw>
                </a:effectLst>
              </a:rPr>
              <a:t>Varför säsongspanering?</a:t>
            </a:r>
          </a:p>
        </p:txBody>
      </p:sp>
      <p:sp>
        <p:nvSpPr>
          <p:cNvPr id="6" name="textruta 5">
            <a:extLst>
              <a:ext uri="{FF2B5EF4-FFF2-40B4-BE49-F238E27FC236}">
                <a16:creationId xmlns:a16="http://schemas.microsoft.com/office/drawing/2014/main" id="{48018EFC-8879-41E6-A16E-2C2C0D042C3B}"/>
              </a:ext>
            </a:extLst>
          </p:cNvPr>
          <p:cNvSpPr txBox="1"/>
          <p:nvPr/>
        </p:nvSpPr>
        <p:spPr>
          <a:xfrm>
            <a:off x="674274" y="7570420"/>
            <a:ext cx="5509452" cy="3016210"/>
          </a:xfrm>
          <a:prstGeom prst="rect">
            <a:avLst/>
          </a:prstGeom>
          <a:noFill/>
        </p:spPr>
        <p:txBody>
          <a:bodyPr wrap="square" rtlCol="0">
            <a:spAutoFit/>
          </a:bodyPr>
          <a:lstStyle/>
          <a:p>
            <a:r>
              <a:rPr lang="sv-SE" sz="1400" dirty="0"/>
              <a:t>Se till att ni avsätter tid tillsammans i ledargruppen för att arbeta med säsongsplanering ett par gånger per år. </a:t>
            </a:r>
          </a:p>
          <a:p>
            <a:pPr marL="285750" indent="-285750">
              <a:buFont typeface="Arial" panose="020B0604020202020204" pitchFamily="34" charset="0"/>
              <a:buChar char="•"/>
            </a:pPr>
            <a:r>
              <a:rPr lang="sv-SE" sz="1400" dirty="0"/>
              <a:t>Utse en av er ledare som är ansvarig för att uppföljning sker så att det blir av.</a:t>
            </a:r>
          </a:p>
          <a:p>
            <a:pPr marL="285750" indent="-285750">
              <a:buFont typeface="Arial" panose="020B0604020202020204" pitchFamily="34" charset="0"/>
              <a:buChar char="•"/>
            </a:pPr>
            <a:r>
              <a:rPr lang="sv-SE" sz="1400" dirty="0"/>
              <a:t>En av er är också ansvarig för att inlämning av delar i dokumentet skickas/lämnas in till ansvarig anställd på kansliet.</a:t>
            </a:r>
          </a:p>
          <a:p>
            <a:pPr marL="285750" indent="-285750">
              <a:buFont typeface="Arial" panose="020B0604020202020204" pitchFamily="34" charset="0"/>
              <a:buChar char="•"/>
            </a:pPr>
            <a:r>
              <a:rPr lang="sv-SE" sz="1400" dirty="0"/>
              <a:t>Boka in datum för detta när ni träffas tillsammans första gången. </a:t>
            </a:r>
          </a:p>
          <a:p>
            <a:endParaRPr lang="sv-SE" sz="1400" dirty="0"/>
          </a:p>
          <a:p>
            <a:endParaRPr lang="sv-SE" sz="1400" dirty="0"/>
          </a:p>
          <a:p>
            <a:r>
              <a:rPr lang="sv-SE" sz="1400" dirty="0"/>
              <a:t>Vi hoppas och tror att ni kommer ha en stor behållning av att göra en säsongsplanering.</a:t>
            </a:r>
          </a:p>
          <a:p>
            <a:endParaRPr lang="sv-SE" dirty="0"/>
          </a:p>
          <a:p>
            <a:endParaRPr lang="sv-SE" dirty="0"/>
          </a:p>
        </p:txBody>
      </p:sp>
      <p:pic>
        <p:nvPicPr>
          <p:cNvPr id="11" name="Bildobjekt 10" descr="En bild som visar ritning&#10;&#10;Automatiskt genererad beskrivning">
            <a:extLst>
              <a:ext uri="{FF2B5EF4-FFF2-40B4-BE49-F238E27FC236}">
                <a16:creationId xmlns:a16="http://schemas.microsoft.com/office/drawing/2014/main" id="{AA6046CF-BBEE-45C6-93A7-835F1311E9A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53143" y="3882340"/>
            <a:ext cx="3429000" cy="3429000"/>
          </a:xfrm>
          <a:prstGeom prst="rect">
            <a:avLst/>
          </a:prstGeom>
        </p:spPr>
      </p:pic>
      <p:cxnSp>
        <p:nvCxnSpPr>
          <p:cNvPr id="14" name="Rak koppling 13">
            <a:extLst>
              <a:ext uri="{FF2B5EF4-FFF2-40B4-BE49-F238E27FC236}">
                <a16:creationId xmlns:a16="http://schemas.microsoft.com/office/drawing/2014/main" id="{96CFE976-E28E-45FD-9E18-DC2C4C57828B}"/>
              </a:ext>
            </a:extLst>
          </p:cNvPr>
          <p:cNvCxnSpPr>
            <a:cxnSpLocks/>
          </p:cNvCxnSpPr>
          <p:nvPr/>
        </p:nvCxnSpPr>
        <p:spPr>
          <a:xfrm>
            <a:off x="653143" y="1160289"/>
            <a:ext cx="564776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6510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4559D059-2200-4673-80FB-3640F92C2C89}"/>
              </a:ext>
            </a:extLst>
          </p:cNvPr>
          <p:cNvSpPr/>
          <p:nvPr/>
        </p:nvSpPr>
        <p:spPr>
          <a:xfrm>
            <a:off x="1535600" y="299439"/>
            <a:ext cx="3297699" cy="923330"/>
          </a:xfrm>
          <a:prstGeom prst="rect">
            <a:avLst/>
          </a:prstGeom>
          <a:noFill/>
        </p:spPr>
        <p:txBody>
          <a:bodyPr wrap="none" lIns="91440" tIns="45720" rIns="91440" bIns="45720">
            <a:spAutoFit/>
          </a:bodyPr>
          <a:lstStyle/>
          <a:p>
            <a:pPr algn="ctr"/>
            <a:r>
              <a:rPr lang="sv-SE" sz="5400" b="0" cap="none" spc="0" dirty="0">
                <a:ln w="0"/>
                <a:solidFill>
                  <a:schemeClr val="tx1"/>
                </a:solidFill>
                <a:effectLst>
                  <a:outerShdw blurRad="38100" dist="19050" dir="2700000" algn="tl" rotWithShape="0">
                    <a:schemeClr val="dk1">
                      <a:alpha val="40000"/>
                    </a:schemeClr>
                  </a:outerShdw>
                </a:effectLst>
              </a:rPr>
              <a:t> </a:t>
            </a:r>
            <a:r>
              <a:rPr lang="sv-SE" sz="4000" dirty="0">
                <a:ln w="0"/>
                <a:effectLst>
                  <a:outerShdw blurRad="38100" dist="19050" dir="2700000" algn="tl" rotWithShape="0">
                    <a:schemeClr val="dk1">
                      <a:alpha val="40000"/>
                    </a:schemeClr>
                  </a:outerShdw>
                </a:effectLst>
              </a:rPr>
              <a:t>S</a:t>
            </a:r>
            <a:r>
              <a:rPr lang="sv-SE" sz="3200" b="0" cap="none" spc="0" dirty="0">
                <a:ln w="0"/>
                <a:solidFill>
                  <a:schemeClr val="tx1"/>
                </a:solidFill>
                <a:effectLst>
                  <a:outerShdw blurRad="38100" dist="19050" dir="2700000" algn="tl" rotWithShape="0">
                    <a:schemeClr val="dk1">
                      <a:alpha val="40000"/>
                    </a:schemeClr>
                  </a:outerShdw>
                </a:effectLst>
              </a:rPr>
              <a:t>äsongsplanering</a:t>
            </a:r>
          </a:p>
        </p:txBody>
      </p:sp>
      <p:cxnSp>
        <p:nvCxnSpPr>
          <p:cNvPr id="6" name="Rak koppling 5">
            <a:extLst>
              <a:ext uri="{FF2B5EF4-FFF2-40B4-BE49-F238E27FC236}">
                <a16:creationId xmlns:a16="http://schemas.microsoft.com/office/drawing/2014/main" id="{F82EF5FC-A57C-47F8-90F1-91236511A8AC}"/>
              </a:ext>
            </a:extLst>
          </p:cNvPr>
          <p:cNvCxnSpPr/>
          <p:nvPr/>
        </p:nvCxnSpPr>
        <p:spPr>
          <a:xfrm>
            <a:off x="402771" y="1210808"/>
            <a:ext cx="6052457" cy="0"/>
          </a:xfrm>
          <a:prstGeom prst="line">
            <a:avLst/>
          </a:prstGeom>
          <a:ln/>
        </p:spPr>
        <p:style>
          <a:lnRef idx="3">
            <a:schemeClr val="dk1"/>
          </a:lnRef>
          <a:fillRef idx="0">
            <a:schemeClr val="dk1"/>
          </a:fillRef>
          <a:effectRef idx="2">
            <a:schemeClr val="dk1"/>
          </a:effectRef>
          <a:fontRef idx="minor">
            <a:schemeClr val="tx1"/>
          </a:fontRef>
        </p:style>
      </p:cxnSp>
      <p:sp>
        <p:nvSpPr>
          <p:cNvPr id="7" name="textruta 6">
            <a:extLst>
              <a:ext uri="{FF2B5EF4-FFF2-40B4-BE49-F238E27FC236}">
                <a16:creationId xmlns:a16="http://schemas.microsoft.com/office/drawing/2014/main" id="{394298B3-E027-4E10-BAFF-81E0537A758F}"/>
              </a:ext>
            </a:extLst>
          </p:cNvPr>
          <p:cNvSpPr txBox="1"/>
          <p:nvPr/>
        </p:nvSpPr>
        <p:spPr>
          <a:xfrm>
            <a:off x="402771" y="1497673"/>
            <a:ext cx="6052457" cy="1600438"/>
          </a:xfrm>
          <a:prstGeom prst="rect">
            <a:avLst/>
          </a:prstGeom>
          <a:noFill/>
        </p:spPr>
        <p:txBody>
          <a:bodyPr wrap="square" rtlCol="0">
            <a:spAutoFit/>
          </a:bodyPr>
          <a:lstStyle/>
          <a:p>
            <a:r>
              <a:rPr lang="sv-SE" sz="1400" dirty="0"/>
              <a:t>Att göra en säsongsplanering underlättar mycket i er planering och är på sikt tidssparande. Planeringsverktyget är övergripande så anpassa det efter den åldersgrupp ni är ledare för. Ju äldre åldersgrupp, desto mer att arbeta med och få in i planeringen. </a:t>
            </a:r>
          </a:p>
          <a:p>
            <a:r>
              <a:rPr lang="sv-SE" sz="1400" dirty="0"/>
              <a:t>Troligen kommer det att krävas två träffar för att det ska bli en bra planering. Planeringen ska leda till en så komplett tidsplan som möjligt och bör omfatta följande:</a:t>
            </a:r>
          </a:p>
        </p:txBody>
      </p:sp>
      <p:sp>
        <p:nvSpPr>
          <p:cNvPr id="8" name="Rektangel 7">
            <a:extLst>
              <a:ext uri="{FF2B5EF4-FFF2-40B4-BE49-F238E27FC236}">
                <a16:creationId xmlns:a16="http://schemas.microsoft.com/office/drawing/2014/main" id="{6F6D2801-5DFC-495C-B27B-70248314895A}"/>
              </a:ext>
            </a:extLst>
          </p:cNvPr>
          <p:cNvSpPr/>
          <p:nvPr/>
        </p:nvSpPr>
        <p:spPr>
          <a:xfrm>
            <a:off x="600009" y="3643953"/>
            <a:ext cx="130629" cy="15965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0" name="Bildobjekt 9">
            <a:extLst>
              <a:ext uri="{FF2B5EF4-FFF2-40B4-BE49-F238E27FC236}">
                <a16:creationId xmlns:a16="http://schemas.microsoft.com/office/drawing/2014/main" id="{4D841446-09C6-4367-8854-E932A40D7EDC}"/>
              </a:ext>
            </a:extLst>
          </p:cNvPr>
          <p:cNvPicPr>
            <a:picLocks noChangeAspect="1"/>
          </p:cNvPicPr>
          <p:nvPr/>
        </p:nvPicPr>
        <p:blipFill>
          <a:blip r:embed="rId2"/>
          <a:stretch>
            <a:fillRect/>
          </a:stretch>
        </p:blipFill>
        <p:spPr>
          <a:xfrm>
            <a:off x="593049" y="4653830"/>
            <a:ext cx="140220" cy="170703"/>
          </a:xfrm>
          <a:prstGeom prst="rect">
            <a:avLst/>
          </a:prstGeom>
        </p:spPr>
      </p:pic>
      <p:pic>
        <p:nvPicPr>
          <p:cNvPr id="12" name="Bildobjekt 11">
            <a:extLst>
              <a:ext uri="{FF2B5EF4-FFF2-40B4-BE49-F238E27FC236}">
                <a16:creationId xmlns:a16="http://schemas.microsoft.com/office/drawing/2014/main" id="{ACFE59BA-83BC-4A56-8D6F-76F503BD3DDE}"/>
              </a:ext>
            </a:extLst>
          </p:cNvPr>
          <p:cNvPicPr>
            <a:picLocks noChangeAspect="1"/>
          </p:cNvPicPr>
          <p:nvPr/>
        </p:nvPicPr>
        <p:blipFill>
          <a:blip r:embed="rId2"/>
          <a:stretch>
            <a:fillRect/>
          </a:stretch>
        </p:blipFill>
        <p:spPr>
          <a:xfrm>
            <a:off x="595213" y="4309544"/>
            <a:ext cx="140220" cy="170703"/>
          </a:xfrm>
          <a:prstGeom prst="rect">
            <a:avLst/>
          </a:prstGeom>
        </p:spPr>
      </p:pic>
      <p:pic>
        <p:nvPicPr>
          <p:cNvPr id="14" name="Bildobjekt 13">
            <a:extLst>
              <a:ext uri="{FF2B5EF4-FFF2-40B4-BE49-F238E27FC236}">
                <a16:creationId xmlns:a16="http://schemas.microsoft.com/office/drawing/2014/main" id="{D89FDFF2-EAAB-4505-BAC8-2CCF54923A1F}"/>
              </a:ext>
            </a:extLst>
          </p:cNvPr>
          <p:cNvPicPr>
            <a:picLocks noChangeAspect="1"/>
          </p:cNvPicPr>
          <p:nvPr/>
        </p:nvPicPr>
        <p:blipFill>
          <a:blip r:embed="rId2"/>
          <a:stretch>
            <a:fillRect/>
          </a:stretch>
        </p:blipFill>
        <p:spPr>
          <a:xfrm>
            <a:off x="600009" y="3981778"/>
            <a:ext cx="140220" cy="170703"/>
          </a:xfrm>
          <a:prstGeom prst="rect">
            <a:avLst/>
          </a:prstGeom>
        </p:spPr>
      </p:pic>
      <p:sp>
        <p:nvSpPr>
          <p:cNvPr id="15" name="textruta 14">
            <a:extLst>
              <a:ext uri="{FF2B5EF4-FFF2-40B4-BE49-F238E27FC236}">
                <a16:creationId xmlns:a16="http://schemas.microsoft.com/office/drawing/2014/main" id="{94056B6E-45EF-4A48-AD3A-D0CEC03BD5ED}"/>
              </a:ext>
            </a:extLst>
          </p:cNvPr>
          <p:cNvSpPr txBox="1"/>
          <p:nvPr/>
        </p:nvSpPr>
        <p:spPr>
          <a:xfrm>
            <a:off x="839932" y="3585281"/>
            <a:ext cx="2428844" cy="276999"/>
          </a:xfrm>
          <a:prstGeom prst="rect">
            <a:avLst/>
          </a:prstGeom>
          <a:noFill/>
        </p:spPr>
        <p:txBody>
          <a:bodyPr wrap="square" rtlCol="0">
            <a:spAutoFit/>
          </a:bodyPr>
          <a:lstStyle/>
          <a:p>
            <a:r>
              <a:rPr lang="sv-SE" sz="1200" dirty="0"/>
              <a:t>Lagets organisation</a:t>
            </a:r>
          </a:p>
        </p:txBody>
      </p:sp>
      <p:sp>
        <p:nvSpPr>
          <p:cNvPr id="16" name="textruta 15">
            <a:extLst>
              <a:ext uri="{FF2B5EF4-FFF2-40B4-BE49-F238E27FC236}">
                <a16:creationId xmlns:a16="http://schemas.microsoft.com/office/drawing/2014/main" id="{7659D76A-1DEC-4D77-8F92-5A8B881435C3}"/>
              </a:ext>
            </a:extLst>
          </p:cNvPr>
          <p:cNvSpPr txBox="1"/>
          <p:nvPr/>
        </p:nvSpPr>
        <p:spPr>
          <a:xfrm>
            <a:off x="839932" y="3912752"/>
            <a:ext cx="3293611" cy="276999"/>
          </a:xfrm>
          <a:prstGeom prst="rect">
            <a:avLst/>
          </a:prstGeom>
          <a:noFill/>
        </p:spPr>
        <p:txBody>
          <a:bodyPr wrap="square" rtlCol="0">
            <a:spAutoFit/>
          </a:bodyPr>
          <a:lstStyle/>
          <a:p>
            <a:r>
              <a:rPr lang="sv-SE" sz="1200" dirty="0"/>
              <a:t>Seriematcher (vilka nivåer)</a:t>
            </a:r>
          </a:p>
        </p:txBody>
      </p:sp>
      <p:sp>
        <p:nvSpPr>
          <p:cNvPr id="17" name="textruta 16">
            <a:extLst>
              <a:ext uri="{FF2B5EF4-FFF2-40B4-BE49-F238E27FC236}">
                <a16:creationId xmlns:a16="http://schemas.microsoft.com/office/drawing/2014/main" id="{2731C268-6637-4779-AB44-FB00CE5E7E22}"/>
              </a:ext>
            </a:extLst>
          </p:cNvPr>
          <p:cNvSpPr txBox="1"/>
          <p:nvPr/>
        </p:nvSpPr>
        <p:spPr>
          <a:xfrm>
            <a:off x="839932" y="4277500"/>
            <a:ext cx="2131265" cy="276999"/>
          </a:xfrm>
          <a:prstGeom prst="rect">
            <a:avLst/>
          </a:prstGeom>
          <a:noFill/>
        </p:spPr>
        <p:txBody>
          <a:bodyPr wrap="square" rtlCol="0">
            <a:spAutoFit/>
          </a:bodyPr>
          <a:lstStyle/>
          <a:p>
            <a:r>
              <a:rPr lang="sv-SE" sz="1200" dirty="0"/>
              <a:t>Antal matcher</a:t>
            </a:r>
          </a:p>
        </p:txBody>
      </p:sp>
      <p:sp>
        <p:nvSpPr>
          <p:cNvPr id="18" name="textruta 17">
            <a:extLst>
              <a:ext uri="{FF2B5EF4-FFF2-40B4-BE49-F238E27FC236}">
                <a16:creationId xmlns:a16="http://schemas.microsoft.com/office/drawing/2014/main" id="{4351C9C2-E18D-4D53-9D94-895B9269C10D}"/>
              </a:ext>
            </a:extLst>
          </p:cNvPr>
          <p:cNvSpPr txBox="1"/>
          <p:nvPr/>
        </p:nvSpPr>
        <p:spPr>
          <a:xfrm>
            <a:off x="839932" y="4626371"/>
            <a:ext cx="1843278" cy="276999"/>
          </a:xfrm>
          <a:prstGeom prst="rect">
            <a:avLst/>
          </a:prstGeom>
          <a:noFill/>
        </p:spPr>
        <p:txBody>
          <a:bodyPr wrap="square" rtlCol="0">
            <a:spAutoFit/>
          </a:bodyPr>
          <a:lstStyle/>
          <a:p>
            <a:r>
              <a:rPr lang="sv-SE" sz="1200" dirty="0"/>
              <a:t>Träningsläger</a:t>
            </a:r>
          </a:p>
        </p:txBody>
      </p:sp>
      <p:pic>
        <p:nvPicPr>
          <p:cNvPr id="20" name="Bildobjekt 19">
            <a:extLst>
              <a:ext uri="{FF2B5EF4-FFF2-40B4-BE49-F238E27FC236}">
                <a16:creationId xmlns:a16="http://schemas.microsoft.com/office/drawing/2014/main" id="{BC77A9EF-0B45-4541-B743-583363122273}"/>
              </a:ext>
            </a:extLst>
          </p:cNvPr>
          <p:cNvPicPr>
            <a:picLocks noChangeAspect="1"/>
          </p:cNvPicPr>
          <p:nvPr/>
        </p:nvPicPr>
        <p:blipFill>
          <a:blip r:embed="rId2"/>
          <a:stretch>
            <a:fillRect/>
          </a:stretch>
        </p:blipFill>
        <p:spPr>
          <a:xfrm>
            <a:off x="3117669" y="3981776"/>
            <a:ext cx="140220" cy="170703"/>
          </a:xfrm>
          <a:prstGeom prst="rect">
            <a:avLst/>
          </a:prstGeom>
        </p:spPr>
      </p:pic>
      <p:pic>
        <p:nvPicPr>
          <p:cNvPr id="22" name="Bildobjekt 21">
            <a:extLst>
              <a:ext uri="{FF2B5EF4-FFF2-40B4-BE49-F238E27FC236}">
                <a16:creationId xmlns:a16="http://schemas.microsoft.com/office/drawing/2014/main" id="{077A089B-1826-423B-A1CB-4B101DF5DA4B}"/>
              </a:ext>
            </a:extLst>
          </p:cNvPr>
          <p:cNvPicPr>
            <a:picLocks noChangeAspect="1"/>
          </p:cNvPicPr>
          <p:nvPr/>
        </p:nvPicPr>
        <p:blipFill>
          <a:blip r:embed="rId2"/>
          <a:stretch>
            <a:fillRect/>
          </a:stretch>
        </p:blipFill>
        <p:spPr>
          <a:xfrm>
            <a:off x="3117669" y="3631462"/>
            <a:ext cx="140220" cy="170703"/>
          </a:xfrm>
          <a:prstGeom prst="rect">
            <a:avLst/>
          </a:prstGeom>
        </p:spPr>
      </p:pic>
      <p:pic>
        <p:nvPicPr>
          <p:cNvPr id="24" name="Bildobjekt 23">
            <a:extLst>
              <a:ext uri="{FF2B5EF4-FFF2-40B4-BE49-F238E27FC236}">
                <a16:creationId xmlns:a16="http://schemas.microsoft.com/office/drawing/2014/main" id="{C7EFC998-3DAD-4FC0-A831-7266225FA54C}"/>
              </a:ext>
            </a:extLst>
          </p:cNvPr>
          <p:cNvPicPr>
            <a:picLocks noChangeAspect="1"/>
          </p:cNvPicPr>
          <p:nvPr/>
        </p:nvPicPr>
        <p:blipFill>
          <a:blip r:embed="rId2"/>
          <a:stretch>
            <a:fillRect/>
          </a:stretch>
        </p:blipFill>
        <p:spPr>
          <a:xfrm>
            <a:off x="593049" y="4982894"/>
            <a:ext cx="140220" cy="170703"/>
          </a:xfrm>
          <a:prstGeom prst="rect">
            <a:avLst/>
          </a:prstGeom>
        </p:spPr>
      </p:pic>
      <p:pic>
        <p:nvPicPr>
          <p:cNvPr id="26" name="Bildobjekt 25">
            <a:extLst>
              <a:ext uri="{FF2B5EF4-FFF2-40B4-BE49-F238E27FC236}">
                <a16:creationId xmlns:a16="http://schemas.microsoft.com/office/drawing/2014/main" id="{1469AC09-8E95-4B71-A574-8A829D1BFF3F}"/>
              </a:ext>
            </a:extLst>
          </p:cNvPr>
          <p:cNvPicPr>
            <a:picLocks noChangeAspect="1"/>
          </p:cNvPicPr>
          <p:nvPr/>
        </p:nvPicPr>
        <p:blipFill>
          <a:blip r:embed="rId2"/>
          <a:stretch>
            <a:fillRect/>
          </a:stretch>
        </p:blipFill>
        <p:spPr>
          <a:xfrm>
            <a:off x="3117669" y="4679518"/>
            <a:ext cx="140220" cy="170703"/>
          </a:xfrm>
          <a:prstGeom prst="rect">
            <a:avLst/>
          </a:prstGeom>
        </p:spPr>
      </p:pic>
      <p:pic>
        <p:nvPicPr>
          <p:cNvPr id="28" name="Bildobjekt 27">
            <a:extLst>
              <a:ext uri="{FF2B5EF4-FFF2-40B4-BE49-F238E27FC236}">
                <a16:creationId xmlns:a16="http://schemas.microsoft.com/office/drawing/2014/main" id="{5B5675F5-E75E-4144-96EB-7CE852F36444}"/>
              </a:ext>
            </a:extLst>
          </p:cNvPr>
          <p:cNvPicPr>
            <a:picLocks noChangeAspect="1"/>
          </p:cNvPicPr>
          <p:nvPr/>
        </p:nvPicPr>
        <p:blipFill>
          <a:blip r:embed="rId2"/>
          <a:stretch>
            <a:fillRect/>
          </a:stretch>
        </p:blipFill>
        <p:spPr>
          <a:xfrm>
            <a:off x="3117669" y="4330647"/>
            <a:ext cx="140220" cy="170703"/>
          </a:xfrm>
          <a:prstGeom prst="rect">
            <a:avLst/>
          </a:prstGeom>
        </p:spPr>
      </p:pic>
      <p:pic>
        <p:nvPicPr>
          <p:cNvPr id="30" name="Bildobjekt 29">
            <a:extLst>
              <a:ext uri="{FF2B5EF4-FFF2-40B4-BE49-F238E27FC236}">
                <a16:creationId xmlns:a16="http://schemas.microsoft.com/office/drawing/2014/main" id="{71B64AC4-690E-4515-8F9C-4FCBD71CDD08}"/>
              </a:ext>
            </a:extLst>
          </p:cNvPr>
          <p:cNvPicPr>
            <a:picLocks noChangeAspect="1"/>
          </p:cNvPicPr>
          <p:nvPr/>
        </p:nvPicPr>
        <p:blipFill>
          <a:blip r:embed="rId2"/>
          <a:stretch>
            <a:fillRect/>
          </a:stretch>
        </p:blipFill>
        <p:spPr>
          <a:xfrm>
            <a:off x="3117669" y="5333053"/>
            <a:ext cx="140220" cy="170703"/>
          </a:xfrm>
          <a:prstGeom prst="rect">
            <a:avLst/>
          </a:prstGeom>
        </p:spPr>
      </p:pic>
      <p:pic>
        <p:nvPicPr>
          <p:cNvPr id="32" name="Bildobjekt 31">
            <a:extLst>
              <a:ext uri="{FF2B5EF4-FFF2-40B4-BE49-F238E27FC236}">
                <a16:creationId xmlns:a16="http://schemas.microsoft.com/office/drawing/2014/main" id="{5F9EBC9C-CB0C-40AD-8A8D-5955D40C0F99}"/>
              </a:ext>
            </a:extLst>
          </p:cNvPr>
          <p:cNvPicPr>
            <a:picLocks noChangeAspect="1"/>
          </p:cNvPicPr>
          <p:nvPr/>
        </p:nvPicPr>
        <p:blipFill>
          <a:blip r:embed="rId2"/>
          <a:stretch>
            <a:fillRect/>
          </a:stretch>
        </p:blipFill>
        <p:spPr>
          <a:xfrm>
            <a:off x="3117669" y="4982894"/>
            <a:ext cx="140220" cy="170703"/>
          </a:xfrm>
          <a:prstGeom prst="rect">
            <a:avLst/>
          </a:prstGeom>
        </p:spPr>
      </p:pic>
      <p:pic>
        <p:nvPicPr>
          <p:cNvPr id="34" name="Bildobjekt 33">
            <a:extLst>
              <a:ext uri="{FF2B5EF4-FFF2-40B4-BE49-F238E27FC236}">
                <a16:creationId xmlns:a16="http://schemas.microsoft.com/office/drawing/2014/main" id="{4644D54F-02AF-4B0A-BCEF-4B39C45D6B0B}"/>
              </a:ext>
            </a:extLst>
          </p:cNvPr>
          <p:cNvPicPr>
            <a:picLocks noChangeAspect="1"/>
          </p:cNvPicPr>
          <p:nvPr/>
        </p:nvPicPr>
        <p:blipFill>
          <a:blip r:embed="rId2"/>
          <a:stretch>
            <a:fillRect/>
          </a:stretch>
        </p:blipFill>
        <p:spPr>
          <a:xfrm>
            <a:off x="588923" y="5680822"/>
            <a:ext cx="140220" cy="170703"/>
          </a:xfrm>
          <a:prstGeom prst="rect">
            <a:avLst/>
          </a:prstGeom>
        </p:spPr>
      </p:pic>
      <p:pic>
        <p:nvPicPr>
          <p:cNvPr id="36" name="Bildobjekt 35">
            <a:extLst>
              <a:ext uri="{FF2B5EF4-FFF2-40B4-BE49-F238E27FC236}">
                <a16:creationId xmlns:a16="http://schemas.microsoft.com/office/drawing/2014/main" id="{EFBE8CA2-5EAB-49CF-A379-993E44AFA67C}"/>
              </a:ext>
            </a:extLst>
          </p:cNvPr>
          <p:cNvPicPr>
            <a:picLocks noChangeAspect="1"/>
          </p:cNvPicPr>
          <p:nvPr/>
        </p:nvPicPr>
        <p:blipFill>
          <a:blip r:embed="rId2"/>
          <a:stretch>
            <a:fillRect/>
          </a:stretch>
        </p:blipFill>
        <p:spPr>
          <a:xfrm>
            <a:off x="593049" y="5325882"/>
            <a:ext cx="140220" cy="170703"/>
          </a:xfrm>
          <a:prstGeom prst="rect">
            <a:avLst/>
          </a:prstGeom>
        </p:spPr>
      </p:pic>
      <p:sp>
        <p:nvSpPr>
          <p:cNvPr id="37" name="textruta 36">
            <a:extLst>
              <a:ext uri="{FF2B5EF4-FFF2-40B4-BE49-F238E27FC236}">
                <a16:creationId xmlns:a16="http://schemas.microsoft.com/office/drawing/2014/main" id="{3138475F-DDF7-4AE9-B3F8-8FB30F792BBF}"/>
              </a:ext>
            </a:extLst>
          </p:cNvPr>
          <p:cNvSpPr txBox="1"/>
          <p:nvPr/>
        </p:nvSpPr>
        <p:spPr>
          <a:xfrm>
            <a:off x="839932" y="4929745"/>
            <a:ext cx="1586515" cy="276999"/>
          </a:xfrm>
          <a:prstGeom prst="rect">
            <a:avLst/>
          </a:prstGeom>
          <a:noFill/>
        </p:spPr>
        <p:txBody>
          <a:bodyPr wrap="square" rtlCol="0">
            <a:spAutoFit/>
          </a:bodyPr>
          <a:lstStyle/>
          <a:p>
            <a:r>
              <a:rPr lang="sv-SE" sz="1200" dirty="0"/>
              <a:t>Utbildningar (ledare)</a:t>
            </a:r>
          </a:p>
        </p:txBody>
      </p:sp>
      <p:sp>
        <p:nvSpPr>
          <p:cNvPr id="38" name="textruta 37">
            <a:extLst>
              <a:ext uri="{FF2B5EF4-FFF2-40B4-BE49-F238E27FC236}">
                <a16:creationId xmlns:a16="http://schemas.microsoft.com/office/drawing/2014/main" id="{FB76A2B0-4045-4B11-85E4-0FCE3E1F6CFF}"/>
              </a:ext>
            </a:extLst>
          </p:cNvPr>
          <p:cNvSpPr txBox="1"/>
          <p:nvPr/>
        </p:nvSpPr>
        <p:spPr>
          <a:xfrm>
            <a:off x="3378070" y="4899901"/>
            <a:ext cx="1227460" cy="276999"/>
          </a:xfrm>
          <a:prstGeom prst="rect">
            <a:avLst/>
          </a:prstGeom>
          <a:noFill/>
        </p:spPr>
        <p:txBody>
          <a:bodyPr wrap="square" rtlCol="0">
            <a:spAutoFit/>
          </a:bodyPr>
          <a:lstStyle/>
          <a:p>
            <a:r>
              <a:rPr lang="sv-SE" sz="1200" dirty="0"/>
              <a:t>Kringaktiviteter</a:t>
            </a:r>
          </a:p>
        </p:txBody>
      </p:sp>
      <p:sp>
        <p:nvSpPr>
          <p:cNvPr id="39" name="textruta 38">
            <a:extLst>
              <a:ext uri="{FF2B5EF4-FFF2-40B4-BE49-F238E27FC236}">
                <a16:creationId xmlns:a16="http://schemas.microsoft.com/office/drawing/2014/main" id="{5A6F51C0-35F6-4762-AFE5-366CFC0E4D19}"/>
              </a:ext>
            </a:extLst>
          </p:cNvPr>
          <p:cNvSpPr txBox="1"/>
          <p:nvPr/>
        </p:nvSpPr>
        <p:spPr>
          <a:xfrm>
            <a:off x="839932" y="5627673"/>
            <a:ext cx="1681672" cy="276999"/>
          </a:xfrm>
          <a:prstGeom prst="rect">
            <a:avLst/>
          </a:prstGeom>
          <a:noFill/>
        </p:spPr>
        <p:txBody>
          <a:bodyPr wrap="square" rtlCol="0">
            <a:spAutoFit/>
          </a:bodyPr>
          <a:lstStyle/>
          <a:p>
            <a:r>
              <a:rPr lang="sv-SE" sz="1200" dirty="0"/>
              <a:t>Träffar med föreningen</a:t>
            </a:r>
          </a:p>
        </p:txBody>
      </p:sp>
      <p:pic>
        <p:nvPicPr>
          <p:cNvPr id="41" name="Bildobjekt 40">
            <a:extLst>
              <a:ext uri="{FF2B5EF4-FFF2-40B4-BE49-F238E27FC236}">
                <a16:creationId xmlns:a16="http://schemas.microsoft.com/office/drawing/2014/main" id="{600F8CCB-7457-4411-86FA-B49CFE2157D4}"/>
              </a:ext>
            </a:extLst>
          </p:cNvPr>
          <p:cNvPicPr>
            <a:picLocks noChangeAspect="1"/>
          </p:cNvPicPr>
          <p:nvPr/>
        </p:nvPicPr>
        <p:blipFill>
          <a:blip r:embed="rId2"/>
          <a:stretch>
            <a:fillRect/>
          </a:stretch>
        </p:blipFill>
        <p:spPr>
          <a:xfrm>
            <a:off x="3114979" y="5677236"/>
            <a:ext cx="140220" cy="170703"/>
          </a:xfrm>
          <a:prstGeom prst="rect">
            <a:avLst/>
          </a:prstGeom>
        </p:spPr>
      </p:pic>
      <p:sp>
        <p:nvSpPr>
          <p:cNvPr id="42" name="textruta 41">
            <a:extLst>
              <a:ext uri="{FF2B5EF4-FFF2-40B4-BE49-F238E27FC236}">
                <a16:creationId xmlns:a16="http://schemas.microsoft.com/office/drawing/2014/main" id="{502FE299-95B2-48E3-B79B-5A54185F0A27}"/>
              </a:ext>
            </a:extLst>
          </p:cNvPr>
          <p:cNvSpPr txBox="1"/>
          <p:nvPr/>
        </p:nvSpPr>
        <p:spPr>
          <a:xfrm>
            <a:off x="3378070" y="3585281"/>
            <a:ext cx="1355464" cy="276999"/>
          </a:xfrm>
          <a:prstGeom prst="rect">
            <a:avLst/>
          </a:prstGeom>
          <a:noFill/>
        </p:spPr>
        <p:txBody>
          <a:bodyPr wrap="square" rtlCol="0">
            <a:spAutoFit/>
          </a:bodyPr>
          <a:lstStyle/>
          <a:p>
            <a:r>
              <a:rPr lang="sv-SE" sz="1200" dirty="0"/>
              <a:t>Träningsmatcher</a:t>
            </a:r>
          </a:p>
        </p:txBody>
      </p:sp>
      <p:sp>
        <p:nvSpPr>
          <p:cNvPr id="43" name="textruta 42">
            <a:extLst>
              <a:ext uri="{FF2B5EF4-FFF2-40B4-BE49-F238E27FC236}">
                <a16:creationId xmlns:a16="http://schemas.microsoft.com/office/drawing/2014/main" id="{68E67097-46BF-48B5-981F-2451A9231DBA}"/>
              </a:ext>
            </a:extLst>
          </p:cNvPr>
          <p:cNvSpPr txBox="1"/>
          <p:nvPr/>
        </p:nvSpPr>
        <p:spPr>
          <a:xfrm>
            <a:off x="3378070" y="3912752"/>
            <a:ext cx="1355464" cy="276999"/>
          </a:xfrm>
          <a:prstGeom prst="rect">
            <a:avLst/>
          </a:prstGeom>
          <a:noFill/>
        </p:spPr>
        <p:txBody>
          <a:bodyPr wrap="square" rtlCol="0">
            <a:spAutoFit/>
          </a:bodyPr>
          <a:lstStyle/>
          <a:p>
            <a:r>
              <a:rPr lang="sv-SE" sz="1200" dirty="0"/>
              <a:t>Antal träningar</a:t>
            </a:r>
          </a:p>
        </p:txBody>
      </p:sp>
      <p:sp>
        <p:nvSpPr>
          <p:cNvPr id="44" name="textruta 43">
            <a:extLst>
              <a:ext uri="{FF2B5EF4-FFF2-40B4-BE49-F238E27FC236}">
                <a16:creationId xmlns:a16="http://schemas.microsoft.com/office/drawing/2014/main" id="{FA4C857D-5F9E-46F9-811C-1C5AFC95ECB0}"/>
              </a:ext>
            </a:extLst>
          </p:cNvPr>
          <p:cNvSpPr txBox="1"/>
          <p:nvPr/>
        </p:nvSpPr>
        <p:spPr>
          <a:xfrm>
            <a:off x="3378070" y="4256395"/>
            <a:ext cx="1925619" cy="276999"/>
          </a:xfrm>
          <a:prstGeom prst="rect">
            <a:avLst/>
          </a:prstGeom>
          <a:noFill/>
        </p:spPr>
        <p:txBody>
          <a:bodyPr wrap="square" rtlCol="0">
            <a:spAutoFit/>
          </a:bodyPr>
          <a:lstStyle/>
          <a:p>
            <a:r>
              <a:rPr lang="sv-SE" sz="1200" dirty="0"/>
              <a:t>Resor</a:t>
            </a:r>
          </a:p>
        </p:txBody>
      </p:sp>
      <p:sp>
        <p:nvSpPr>
          <p:cNvPr id="45" name="textruta 44">
            <a:extLst>
              <a:ext uri="{FF2B5EF4-FFF2-40B4-BE49-F238E27FC236}">
                <a16:creationId xmlns:a16="http://schemas.microsoft.com/office/drawing/2014/main" id="{E3F0F6A7-25AE-4589-9ED8-60233E1AD49F}"/>
              </a:ext>
            </a:extLst>
          </p:cNvPr>
          <p:cNvSpPr txBox="1"/>
          <p:nvPr/>
        </p:nvSpPr>
        <p:spPr>
          <a:xfrm>
            <a:off x="3378070" y="4622902"/>
            <a:ext cx="1075764" cy="276999"/>
          </a:xfrm>
          <a:prstGeom prst="rect">
            <a:avLst/>
          </a:prstGeom>
          <a:noFill/>
        </p:spPr>
        <p:txBody>
          <a:bodyPr wrap="square" rtlCol="0">
            <a:spAutoFit/>
          </a:bodyPr>
          <a:lstStyle/>
          <a:p>
            <a:r>
              <a:rPr lang="sv-SE" sz="1200" dirty="0"/>
              <a:t>Cuper</a:t>
            </a:r>
          </a:p>
        </p:txBody>
      </p:sp>
      <p:sp>
        <p:nvSpPr>
          <p:cNvPr id="46" name="textruta 45">
            <a:extLst>
              <a:ext uri="{FF2B5EF4-FFF2-40B4-BE49-F238E27FC236}">
                <a16:creationId xmlns:a16="http://schemas.microsoft.com/office/drawing/2014/main" id="{18B3AC0A-3CB0-4957-93CF-F059544B843B}"/>
              </a:ext>
            </a:extLst>
          </p:cNvPr>
          <p:cNvSpPr txBox="1"/>
          <p:nvPr/>
        </p:nvSpPr>
        <p:spPr>
          <a:xfrm>
            <a:off x="839932" y="5272733"/>
            <a:ext cx="1742908" cy="276999"/>
          </a:xfrm>
          <a:prstGeom prst="rect">
            <a:avLst/>
          </a:prstGeom>
          <a:noFill/>
        </p:spPr>
        <p:txBody>
          <a:bodyPr wrap="square" rtlCol="0">
            <a:spAutoFit/>
          </a:bodyPr>
          <a:lstStyle/>
          <a:p>
            <a:r>
              <a:rPr lang="sv-SE" sz="1200" dirty="0"/>
              <a:t>Utbildning spelare</a:t>
            </a:r>
          </a:p>
        </p:txBody>
      </p:sp>
      <p:sp>
        <p:nvSpPr>
          <p:cNvPr id="47" name="textruta 46">
            <a:extLst>
              <a:ext uri="{FF2B5EF4-FFF2-40B4-BE49-F238E27FC236}">
                <a16:creationId xmlns:a16="http://schemas.microsoft.com/office/drawing/2014/main" id="{BD974026-5228-490B-B2F6-965E81CB10AF}"/>
              </a:ext>
            </a:extLst>
          </p:cNvPr>
          <p:cNvSpPr txBox="1"/>
          <p:nvPr/>
        </p:nvSpPr>
        <p:spPr>
          <a:xfrm>
            <a:off x="3378070" y="5272732"/>
            <a:ext cx="1681672" cy="276999"/>
          </a:xfrm>
          <a:prstGeom prst="rect">
            <a:avLst/>
          </a:prstGeom>
          <a:noFill/>
        </p:spPr>
        <p:txBody>
          <a:bodyPr wrap="square" rtlCol="0">
            <a:spAutoFit/>
          </a:bodyPr>
          <a:lstStyle/>
          <a:p>
            <a:r>
              <a:rPr lang="sv-SE" sz="1200" dirty="0"/>
              <a:t>Föräldramöten</a:t>
            </a:r>
          </a:p>
        </p:txBody>
      </p:sp>
      <p:sp>
        <p:nvSpPr>
          <p:cNvPr id="48" name="textruta 47">
            <a:extLst>
              <a:ext uri="{FF2B5EF4-FFF2-40B4-BE49-F238E27FC236}">
                <a16:creationId xmlns:a16="http://schemas.microsoft.com/office/drawing/2014/main" id="{28CE9C7F-74A1-4C76-9C36-16184EB51AC4}"/>
              </a:ext>
            </a:extLst>
          </p:cNvPr>
          <p:cNvSpPr txBox="1"/>
          <p:nvPr/>
        </p:nvSpPr>
        <p:spPr>
          <a:xfrm>
            <a:off x="3383203" y="5639239"/>
            <a:ext cx="1350331" cy="276999"/>
          </a:xfrm>
          <a:prstGeom prst="rect">
            <a:avLst/>
          </a:prstGeom>
          <a:noFill/>
        </p:spPr>
        <p:txBody>
          <a:bodyPr wrap="square" rtlCol="0">
            <a:spAutoFit/>
          </a:bodyPr>
          <a:lstStyle/>
          <a:p>
            <a:r>
              <a:rPr lang="sv-SE" sz="1200" dirty="0"/>
              <a:t>Målsättningar</a:t>
            </a:r>
          </a:p>
        </p:txBody>
      </p:sp>
      <p:sp>
        <p:nvSpPr>
          <p:cNvPr id="49" name="textruta 48">
            <a:extLst>
              <a:ext uri="{FF2B5EF4-FFF2-40B4-BE49-F238E27FC236}">
                <a16:creationId xmlns:a16="http://schemas.microsoft.com/office/drawing/2014/main" id="{4AB1ABBF-D532-43D3-A455-9BE39260E252}"/>
              </a:ext>
            </a:extLst>
          </p:cNvPr>
          <p:cNvSpPr txBox="1"/>
          <p:nvPr/>
        </p:nvSpPr>
        <p:spPr>
          <a:xfrm>
            <a:off x="715037" y="6580814"/>
            <a:ext cx="5191055" cy="1169551"/>
          </a:xfrm>
          <a:prstGeom prst="rect">
            <a:avLst/>
          </a:prstGeom>
          <a:noFill/>
          <a:ln w="28575">
            <a:solidFill>
              <a:schemeClr val="tx1"/>
            </a:solidFill>
          </a:ln>
        </p:spPr>
        <p:txBody>
          <a:bodyPr wrap="square" rtlCol="0">
            <a:spAutoFit/>
          </a:bodyPr>
          <a:lstStyle/>
          <a:p>
            <a:r>
              <a:rPr lang="sv-SE" sz="1400" dirty="0"/>
              <a:t>Ett enkelt sätt att arbeta med någon form av schema där allt finns med. Säsongen blir lätt att överskåda och risken att något glöms bort minskar.</a:t>
            </a:r>
          </a:p>
          <a:p>
            <a:r>
              <a:rPr lang="sv-SE" sz="1400" dirty="0"/>
              <a:t>Ett sätt att arbeta med tidsschema kan vara att lägga upp ett schema i Excel (exempel nedan)</a:t>
            </a:r>
          </a:p>
        </p:txBody>
      </p:sp>
      <p:pic>
        <p:nvPicPr>
          <p:cNvPr id="53" name="Bildobjekt 52">
            <a:extLst>
              <a:ext uri="{FF2B5EF4-FFF2-40B4-BE49-F238E27FC236}">
                <a16:creationId xmlns:a16="http://schemas.microsoft.com/office/drawing/2014/main" id="{34A6CFFF-A4DE-4E08-A8FB-781441FF222C}"/>
              </a:ext>
            </a:extLst>
          </p:cNvPr>
          <p:cNvPicPr>
            <a:picLocks noChangeAspect="1"/>
          </p:cNvPicPr>
          <p:nvPr/>
        </p:nvPicPr>
        <p:blipFill>
          <a:blip r:embed="rId3"/>
          <a:stretch>
            <a:fillRect/>
          </a:stretch>
        </p:blipFill>
        <p:spPr>
          <a:xfrm>
            <a:off x="530832" y="8540325"/>
            <a:ext cx="5559466" cy="1568055"/>
          </a:xfrm>
          <a:prstGeom prst="rect">
            <a:avLst/>
          </a:prstGeom>
        </p:spPr>
      </p:pic>
      <p:pic>
        <p:nvPicPr>
          <p:cNvPr id="3" name="Bildobjekt 2" descr="En bild som visar ritning&#10;&#10;Automatiskt genererad beskrivning">
            <a:extLst>
              <a:ext uri="{FF2B5EF4-FFF2-40B4-BE49-F238E27FC236}">
                <a16:creationId xmlns:a16="http://schemas.microsoft.com/office/drawing/2014/main" id="{5C05B719-8121-4AAA-B0F1-CC06EB4E636C}"/>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5573559" y="7401793"/>
            <a:ext cx="665066" cy="743552"/>
          </a:xfrm>
          <a:prstGeom prst="rect">
            <a:avLst/>
          </a:prstGeom>
        </p:spPr>
      </p:pic>
    </p:spTree>
    <p:extLst>
      <p:ext uri="{BB962C8B-B14F-4D97-AF65-F5344CB8AC3E}">
        <p14:creationId xmlns:p14="http://schemas.microsoft.com/office/powerpoint/2010/main" val="744742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a:extLst>
              <a:ext uri="{FF2B5EF4-FFF2-40B4-BE49-F238E27FC236}">
                <a16:creationId xmlns:a16="http://schemas.microsoft.com/office/drawing/2014/main" id="{1D62F29B-8090-43F7-A5D5-14619442FACD}"/>
              </a:ext>
            </a:extLst>
          </p:cNvPr>
          <p:cNvSpPr txBox="1"/>
          <p:nvPr/>
        </p:nvSpPr>
        <p:spPr>
          <a:xfrm>
            <a:off x="1013908" y="688489"/>
            <a:ext cx="4830184" cy="830997"/>
          </a:xfrm>
          <a:prstGeom prst="rect">
            <a:avLst/>
          </a:prstGeom>
          <a:noFill/>
        </p:spPr>
        <p:txBody>
          <a:bodyPr wrap="square" rtlCol="0">
            <a:spAutoFit/>
          </a:bodyPr>
          <a:lstStyle/>
          <a:p>
            <a:pPr algn="ctr"/>
            <a:r>
              <a:rPr lang="sv-SE" sz="2400" b="1" dirty="0"/>
              <a:t>Antal spelare, antal lag, serietillhörighet, antal träningar</a:t>
            </a:r>
          </a:p>
        </p:txBody>
      </p:sp>
      <p:sp>
        <p:nvSpPr>
          <p:cNvPr id="5" name="textruta 4">
            <a:extLst>
              <a:ext uri="{FF2B5EF4-FFF2-40B4-BE49-F238E27FC236}">
                <a16:creationId xmlns:a16="http://schemas.microsoft.com/office/drawing/2014/main" id="{2C215B2E-2EE7-4251-A19C-DF135663E5C3}"/>
              </a:ext>
            </a:extLst>
          </p:cNvPr>
          <p:cNvSpPr txBox="1"/>
          <p:nvPr/>
        </p:nvSpPr>
        <p:spPr>
          <a:xfrm>
            <a:off x="520846" y="1697955"/>
            <a:ext cx="5271247" cy="2000548"/>
          </a:xfrm>
          <a:prstGeom prst="rect">
            <a:avLst/>
          </a:prstGeom>
          <a:noFill/>
        </p:spPr>
        <p:txBody>
          <a:bodyPr wrap="square" rtlCol="0">
            <a:spAutoFit/>
          </a:bodyPr>
          <a:lstStyle/>
          <a:p>
            <a:r>
              <a:rPr lang="sv-SE" sz="1400" b="1" dirty="0"/>
              <a:t>Enskede IK har följande riktlinjer:</a:t>
            </a:r>
          </a:p>
          <a:p>
            <a:endParaRPr lang="sv-SE" sz="1400" b="1" dirty="0"/>
          </a:p>
          <a:p>
            <a:r>
              <a:rPr lang="sv-SE" sz="1200" b="1" dirty="0"/>
              <a:t>11mot11</a:t>
            </a:r>
            <a:r>
              <a:rPr lang="sv-SE" sz="1200" dirty="0"/>
              <a:t> lag har 18-22 spelare i en trupp och 15 </a:t>
            </a:r>
            <a:r>
              <a:rPr lang="sv-SE" sz="1200" dirty="0" err="1"/>
              <a:t>st</a:t>
            </a:r>
            <a:r>
              <a:rPr lang="sv-SE" sz="1200" dirty="0"/>
              <a:t> kallas till match</a:t>
            </a:r>
          </a:p>
          <a:p>
            <a:r>
              <a:rPr lang="sv-SE" sz="1200" dirty="0"/>
              <a:t>Maximum 4 träningar/vecka</a:t>
            </a:r>
          </a:p>
          <a:p>
            <a:r>
              <a:rPr lang="sv-SE" sz="1200" b="1" dirty="0"/>
              <a:t>9mot9</a:t>
            </a:r>
            <a:r>
              <a:rPr lang="sv-SE" sz="1200" dirty="0"/>
              <a:t> lag har 18-22 spelare i en trupp och 13 kallas till match.</a:t>
            </a:r>
          </a:p>
          <a:p>
            <a:r>
              <a:rPr lang="sv-SE" sz="1200" dirty="0"/>
              <a:t>Maximum 3 träningar/vecka</a:t>
            </a:r>
          </a:p>
          <a:p>
            <a:r>
              <a:rPr lang="sv-SE" sz="1200" b="1" dirty="0"/>
              <a:t>7mot7</a:t>
            </a:r>
            <a:r>
              <a:rPr lang="sv-SE" sz="1200" dirty="0"/>
              <a:t> lag har 18-22 spelare i en trupp och 10 kallas till match</a:t>
            </a:r>
          </a:p>
          <a:p>
            <a:r>
              <a:rPr lang="sv-SE" sz="1200" dirty="0"/>
              <a:t>Maximum 3 träningar/vecka.</a:t>
            </a:r>
          </a:p>
          <a:p>
            <a:r>
              <a:rPr lang="sv-SE" sz="1200" b="1" dirty="0"/>
              <a:t>5mot5</a:t>
            </a:r>
            <a:r>
              <a:rPr lang="sv-SE" sz="1200" dirty="0"/>
              <a:t> lag har 18-22 spelare i en trupp och 7 </a:t>
            </a:r>
            <a:r>
              <a:rPr lang="sv-SE" sz="1200" dirty="0" err="1"/>
              <a:t>st</a:t>
            </a:r>
            <a:r>
              <a:rPr lang="sv-SE" sz="1200" dirty="0"/>
              <a:t> kallas till match</a:t>
            </a:r>
          </a:p>
          <a:p>
            <a:r>
              <a:rPr lang="sv-SE" sz="1200" dirty="0"/>
              <a:t>Maximum 2 träningar/vecka. </a:t>
            </a:r>
          </a:p>
        </p:txBody>
      </p:sp>
      <p:sp>
        <p:nvSpPr>
          <p:cNvPr id="8" name="textruta 7">
            <a:extLst>
              <a:ext uri="{FF2B5EF4-FFF2-40B4-BE49-F238E27FC236}">
                <a16:creationId xmlns:a16="http://schemas.microsoft.com/office/drawing/2014/main" id="{7B2ECEEF-476C-4AA7-9510-099A01F4CE05}"/>
              </a:ext>
            </a:extLst>
          </p:cNvPr>
          <p:cNvSpPr txBox="1"/>
          <p:nvPr/>
        </p:nvSpPr>
        <p:spPr>
          <a:xfrm>
            <a:off x="546651" y="10103453"/>
            <a:ext cx="5896088" cy="1384995"/>
          </a:xfrm>
          <a:prstGeom prst="rect">
            <a:avLst/>
          </a:prstGeom>
          <a:noFill/>
          <a:ln w="38100">
            <a:solidFill>
              <a:schemeClr val="tx1"/>
            </a:solidFill>
          </a:ln>
        </p:spPr>
        <p:txBody>
          <a:bodyPr wrap="square" rtlCol="0">
            <a:spAutoFit/>
          </a:bodyPr>
          <a:lstStyle/>
          <a:p>
            <a:r>
              <a:rPr lang="sv-SE" sz="1200" b="1" dirty="0"/>
              <a:t>Spelarna mår bäst av att spela jämna matcher så tänk på att anmäla er i den serie ni passar bäst i. Har ni en grupp med fler spelare än föreningens ovan rekommendationer så tänk på att anmäla flera lag.  Alla spelare ska erbjudas en match/veckan.</a:t>
            </a:r>
          </a:p>
          <a:p>
            <a:endParaRPr lang="sv-SE" sz="1200" b="1" dirty="0"/>
          </a:p>
          <a:p>
            <a:r>
              <a:rPr lang="sv-SE" sz="1200" b="1" dirty="0"/>
              <a:t>Det är också viktigt att innan ni anmäler lag ta reda på vad spelarnas ambitionsnivå ligger på i gruppen. Vill alla spela en match i veckan? Kan alla spela en match i veckan?</a:t>
            </a:r>
          </a:p>
          <a:p>
            <a:r>
              <a:rPr lang="sv-SE" sz="1200" b="1" dirty="0"/>
              <a:t> </a:t>
            </a:r>
          </a:p>
        </p:txBody>
      </p:sp>
      <p:sp>
        <p:nvSpPr>
          <p:cNvPr id="9" name="textruta 8">
            <a:extLst>
              <a:ext uri="{FF2B5EF4-FFF2-40B4-BE49-F238E27FC236}">
                <a16:creationId xmlns:a16="http://schemas.microsoft.com/office/drawing/2014/main" id="{45C0E280-744B-4D80-A987-CA1BE853C09E}"/>
              </a:ext>
            </a:extLst>
          </p:cNvPr>
          <p:cNvSpPr txBox="1"/>
          <p:nvPr/>
        </p:nvSpPr>
        <p:spPr>
          <a:xfrm>
            <a:off x="546651" y="6084723"/>
            <a:ext cx="4783570" cy="1569660"/>
          </a:xfrm>
          <a:prstGeom prst="rect">
            <a:avLst/>
          </a:prstGeom>
          <a:noFill/>
        </p:spPr>
        <p:txBody>
          <a:bodyPr wrap="square" rtlCol="0">
            <a:spAutoFit/>
          </a:bodyPr>
          <a:lstStyle/>
          <a:p>
            <a:r>
              <a:rPr lang="sv-SE" sz="1200" dirty="0"/>
              <a:t>Vi har 2023 troligen _______</a:t>
            </a:r>
            <a:r>
              <a:rPr lang="sv-SE" sz="1200" dirty="0" err="1"/>
              <a:t>st</a:t>
            </a:r>
            <a:r>
              <a:rPr lang="sv-SE" sz="1200" dirty="0"/>
              <a:t> spelare i truppen</a:t>
            </a:r>
          </a:p>
          <a:p>
            <a:endParaRPr lang="sv-SE" sz="1200" dirty="0"/>
          </a:p>
          <a:p>
            <a:r>
              <a:rPr lang="sv-SE" sz="1200" dirty="0"/>
              <a:t>Vi önskar anmäla___     </a:t>
            </a:r>
            <a:r>
              <a:rPr lang="sv-SE" sz="1200" dirty="0" err="1"/>
              <a:t>st</a:t>
            </a:r>
            <a:r>
              <a:rPr lang="sv-SE" sz="1200" dirty="0"/>
              <a:t> lag till ______________  (nivå)</a:t>
            </a:r>
          </a:p>
          <a:p>
            <a:endParaRPr lang="sv-SE" sz="1200" dirty="0"/>
          </a:p>
          <a:p>
            <a:r>
              <a:rPr lang="sv-SE" sz="1200" dirty="0"/>
              <a:t>Vi önskar anmäla_____</a:t>
            </a:r>
            <a:r>
              <a:rPr lang="sv-SE" sz="1200" dirty="0" err="1"/>
              <a:t>st</a:t>
            </a:r>
            <a:r>
              <a:rPr lang="sv-SE" sz="1200" dirty="0"/>
              <a:t> lag till ______________   (nivå</a:t>
            </a:r>
          </a:p>
          <a:p>
            <a:endParaRPr lang="sv-SE" sz="1200" dirty="0"/>
          </a:p>
          <a:p>
            <a:r>
              <a:rPr lang="sv-SE" sz="1200" dirty="0"/>
              <a:t>Vi önskar anmäla_____</a:t>
            </a:r>
            <a:r>
              <a:rPr lang="sv-SE" sz="1200" dirty="0" err="1"/>
              <a:t>st</a:t>
            </a:r>
            <a:r>
              <a:rPr lang="sv-SE" sz="1200" dirty="0"/>
              <a:t> lag till________________(nivå)</a:t>
            </a:r>
          </a:p>
          <a:p>
            <a:endParaRPr lang="sv-SE" sz="1200" dirty="0"/>
          </a:p>
        </p:txBody>
      </p:sp>
      <p:sp>
        <p:nvSpPr>
          <p:cNvPr id="10" name="Rektangel 9">
            <a:extLst>
              <a:ext uri="{FF2B5EF4-FFF2-40B4-BE49-F238E27FC236}">
                <a16:creationId xmlns:a16="http://schemas.microsoft.com/office/drawing/2014/main" id="{69A35609-4721-43BF-82D3-A0B6CBC14F6A}"/>
              </a:ext>
            </a:extLst>
          </p:cNvPr>
          <p:cNvSpPr/>
          <p:nvPr/>
        </p:nvSpPr>
        <p:spPr>
          <a:xfrm>
            <a:off x="520846" y="8072266"/>
            <a:ext cx="1923412" cy="307777"/>
          </a:xfrm>
          <a:prstGeom prst="rect">
            <a:avLst/>
          </a:prstGeom>
          <a:noFill/>
        </p:spPr>
        <p:txBody>
          <a:bodyPr wrap="none" lIns="91440" tIns="45720" rIns="91440" bIns="45720">
            <a:spAutoFit/>
          </a:bodyPr>
          <a:lstStyle/>
          <a:p>
            <a:pPr algn="ctr"/>
            <a:r>
              <a:rPr lang="sv-SE" sz="1400" b="1" dirty="0">
                <a:ln w="0"/>
                <a:effectLst>
                  <a:outerShdw blurRad="38100" dist="19050" dir="2700000" algn="tl" rotWithShape="0">
                    <a:schemeClr val="dk1">
                      <a:alpha val="40000"/>
                    </a:schemeClr>
                  </a:outerShdw>
                </a:effectLst>
              </a:rPr>
              <a:t>Antal ledare inom laget</a:t>
            </a:r>
            <a:endParaRPr lang="sv-SE" sz="1400" b="1" cap="none" spc="0" dirty="0">
              <a:ln w="0"/>
              <a:solidFill>
                <a:schemeClr val="tx1"/>
              </a:solidFill>
              <a:effectLst>
                <a:outerShdw blurRad="38100" dist="19050" dir="2700000" algn="tl" rotWithShape="0">
                  <a:schemeClr val="dk1">
                    <a:alpha val="40000"/>
                  </a:schemeClr>
                </a:outerShdw>
              </a:effectLst>
            </a:endParaRPr>
          </a:p>
        </p:txBody>
      </p:sp>
      <p:sp>
        <p:nvSpPr>
          <p:cNvPr id="11" name="textruta 10">
            <a:extLst>
              <a:ext uri="{FF2B5EF4-FFF2-40B4-BE49-F238E27FC236}">
                <a16:creationId xmlns:a16="http://schemas.microsoft.com/office/drawing/2014/main" id="{5634C9DB-FA4D-4D77-96FE-970FF6BFC79E}"/>
              </a:ext>
            </a:extLst>
          </p:cNvPr>
          <p:cNvSpPr txBox="1"/>
          <p:nvPr/>
        </p:nvSpPr>
        <p:spPr>
          <a:xfrm>
            <a:off x="520846" y="8316236"/>
            <a:ext cx="4575592" cy="1631216"/>
          </a:xfrm>
          <a:prstGeom prst="rect">
            <a:avLst/>
          </a:prstGeom>
          <a:noFill/>
        </p:spPr>
        <p:txBody>
          <a:bodyPr wrap="square" rtlCol="0">
            <a:spAutoFit/>
          </a:bodyPr>
          <a:lstStyle/>
          <a:p>
            <a:r>
              <a:rPr lang="sv-SE" sz="1400" b="1" dirty="0"/>
              <a:t>Föreningen har följande riktlinjer:</a:t>
            </a:r>
          </a:p>
          <a:p>
            <a:endParaRPr lang="sv-SE" sz="1400" dirty="0"/>
          </a:p>
          <a:p>
            <a:r>
              <a:rPr lang="sv-SE" sz="1200" dirty="0"/>
              <a:t>11mot11 lag skall ha minst 2 tränare och 1 lagledare. Inom laget skall det dessutom finnas kassör och webmaster.</a:t>
            </a:r>
          </a:p>
          <a:p>
            <a:endParaRPr lang="sv-SE" sz="1200" dirty="0"/>
          </a:p>
          <a:p>
            <a:r>
              <a:rPr lang="sv-SE" sz="1200" dirty="0"/>
              <a:t>9mot9 lag skall ha minst 4 tränare och en lagledare</a:t>
            </a:r>
          </a:p>
          <a:p>
            <a:r>
              <a:rPr lang="sv-SE" sz="1200" dirty="0"/>
              <a:t>7mot7 lag skall ha 4 tränare och 1 lagledare</a:t>
            </a:r>
          </a:p>
          <a:p>
            <a:r>
              <a:rPr lang="sv-SE" sz="1200" dirty="0"/>
              <a:t>5mot5 skall ha minst 4 tränare och en lagledare</a:t>
            </a:r>
          </a:p>
        </p:txBody>
      </p:sp>
      <p:sp>
        <p:nvSpPr>
          <p:cNvPr id="2" name="textruta 1">
            <a:extLst>
              <a:ext uri="{FF2B5EF4-FFF2-40B4-BE49-F238E27FC236}">
                <a16:creationId xmlns:a16="http://schemas.microsoft.com/office/drawing/2014/main" id="{AFA7E29B-B413-42D5-B052-DA8A1D0D3434}"/>
              </a:ext>
            </a:extLst>
          </p:cNvPr>
          <p:cNvSpPr txBox="1"/>
          <p:nvPr/>
        </p:nvSpPr>
        <p:spPr>
          <a:xfrm>
            <a:off x="520846" y="3777011"/>
            <a:ext cx="4835180" cy="800219"/>
          </a:xfrm>
          <a:prstGeom prst="rect">
            <a:avLst/>
          </a:prstGeom>
          <a:noFill/>
        </p:spPr>
        <p:txBody>
          <a:bodyPr wrap="square" rtlCol="0">
            <a:spAutoFit/>
          </a:bodyPr>
          <a:lstStyle/>
          <a:p>
            <a:r>
              <a:rPr lang="sv-SE" sz="1400" b="1" dirty="0"/>
              <a:t>Läs mer om de olika spelformerna här </a:t>
            </a:r>
            <a:r>
              <a:rPr lang="sv-SE" sz="1400" dirty="0">
                <a:hlinkClick r:id="rId2"/>
              </a:rPr>
              <a:t>http://www.stff.se/tavling-domare/nya-nationella-spelformer/</a:t>
            </a:r>
            <a:endParaRPr lang="sv-SE" sz="1400" dirty="0"/>
          </a:p>
          <a:p>
            <a:endParaRPr lang="sv-SE" dirty="0"/>
          </a:p>
        </p:txBody>
      </p:sp>
      <p:sp>
        <p:nvSpPr>
          <p:cNvPr id="3" name="textruta 2">
            <a:extLst>
              <a:ext uri="{FF2B5EF4-FFF2-40B4-BE49-F238E27FC236}">
                <a16:creationId xmlns:a16="http://schemas.microsoft.com/office/drawing/2014/main" id="{186B8BC8-477E-46EB-B0AD-C49EA420BBEA}"/>
              </a:ext>
            </a:extLst>
          </p:cNvPr>
          <p:cNvSpPr txBox="1"/>
          <p:nvPr/>
        </p:nvSpPr>
        <p:spPr>
          <a:xfrm>
            <a:off x="520846" y="4984287"/>
            <a:ext cx="4835180" cy="984885"/>
          </a:xfrm>
          <a:prstGeom prst="rect">
            <a:avLst/>
          </a:prstGeom>
          <a:noFill/>
        </p:spPr>
        <p:txBody>
          <a:bodyPr wrap="square" rtlCol="0">
            <a:spAutoFit/>
          </a:bodyPr>
          <a:lstStyle/>
          <a:p>
            <a:r>
              <a:rPr lang="sv-SE" sz="1400" b="1" dirty="0"/>
              <a:t>För att läsa mer om S.t </a:t>
            </a:r>
            <a:r>
              <a:rPr lang="sv-SE" sz="1400" b="1" dirty="0" err="1"/>
              <a:t>Erikscupen</a:t>
            </a:r>
            <a:r>
              <a:rPr lang="sv-SE" sz="1400" b="1" dirty="0"/>
              <a:t> och vad man bör tänka på och vilka olika nivåer som finns, gå in här: </a:t>
            </a:r>
            <a:r>
              <a:rPr lang="sv-SE" sz="1200" dirty="0">
                <a:hlinkClick r:id="rId3"/>
              </a:rPr>
              <a:t>http://www.stff.se/tavling-domare/st-eriks-cupen/</a:t>
            </a:r>
            <a:endParaRPr lang="sv-SE" sz="1200" dirty="0"/>
          </a:p>
          <a:p>
            <a:endParaRPr lang="sv-SE" dirty="0"/>
          </a:p>
        </p:txBody>
      </p:sp>
      <p:pic>
        <p:nvPicPr>
          <p:cNvPr id="6" name="Bildobjekt 5">
            <a:extLst>
              <a:ext uri="{FF2B5EF4-FFF2-40B4-BE49-F238E27FC236}">
                <a16:creationId xmlns:a16="http://schemas.microsoft.com/office/drawing/2014/main" id="{B66A89DB-74C7-48C4-A519-4A0F19E57AAF}"/>
              </a:ext>
            </a:extLst>
          </p:cNvPr>
          <p:cNvPicPr>
            <a:picLocks noChangeAspect="1"/>
          </p:cNvPicPr>
          <p:nvPr/>
        </p:nvPicPr>
        <p:blipFill>
          <a:blip r:embed="rId4"/>
          <a:stretch>
            <a:fillRect/>
          </a:stretch>
        </p:blipFill>
        <p:spPr>
          <a:xfrm>
            <a:off x="1475603" y="4484771"/>
            <a:ext cx="2386127" cy="474379"/>
          </a:xfrm>
          <a:prstGeom prst="rect">
            <a:avLst/>
          </a:prstGeom>
        </p:spPr>
      </p:pic>
      <p:cxnSp>
        <p:nvCxnSpPr>
          <p:cNvPr id="13" name="Rak koppling 12">
            <a:extLst>
              <a:ext uri="{FF2B5EF4-FFF2-40B4-BE49-F238E27FC236}">
                <a16:creationId xmlns:a16="http://schemas.microsoft.com/office/drawing/2014/main" id="{DA122664-7C9A-4EFE-BB38-6449D2DE5790}"/>
              </a:ext>
            </a:extLst>
          </p:cNvPr>
          <p:cNvCxnSpPr/>
          <p:nvPr/>
        </p:nvCxnSpPr>
        <p:spPr>
          <a:xfrm>
            <a:off x="391886" y="1519486"/>
            <a:ext cx="624711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5798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90FDAFDD-93B6-42EF-B0A5-766AE27AAAAF}"/>
              </a:ext>
            </a:extLst>
          </p:cNvPr>
          <p:cNvSpPr/>
          <p:nvPr/>
        </p:nvSpPr>
        <p:spPr>
          <a:xfrm>
            <a:off x="2137054" y="583030"/>
            <a:ext cx="2235548" cy="646331"/>
          </a:xfrm>
          <a:prstGeom prst="rect">
            <a:avLst/>
          </a:prstGeom>
          <a:noFill/>
        </p:spPr>
        <p:txBody>
          <a:bodyPr wrap="none" lIns="91440" tIns="45720" rIns="91440" bIns="45720">
            <a:spAutoFit/>
          </a:bodyPr>
          <a:lstStyle/>
          <a:p>
            <a:pPr algn="ctr"/>
            <a:r>
              <a:rPr lang="sv-SE" sz="3600" b="0" cap="none" spc="0" dirty="0">
                <a:ln w="0"/>
                <a:solidFill>
                  <a:schemeClr val="tx1"/>
                </a:solidFill>
                <a:effectLst>
                  <a:outerShdw blurRad="38100" dist="19050" dir="2700000" algn="tl" rotWithShape="0">
                    <a:schemeClr val="dk1">
                      <a:alpha val="40000"/>
                    </a:schemeClr>
                  </a:outerShdw>
                </a:effectLst>
              </a:rPr>
              <a:t>L</a:t>
            </a:r>
            <a:r>
              <a:rPr lang="sv-SE" sz="2400" b="0" cap="none" spc="0" dirty="0">
                <a:ln w="0"/>
                <a:solidFill>
                  <a:schemeClr val="tx1"/>
                </a:solidFill>
                <a:effectLst>
                  <a:outerShdw blurRad="38100" dist="19050" dir="2700000" algn="tl" rotWithShape="0">
                    <a:schemeClr val="dk1">
                      <a:alpha val="40000"/>
                    </a:schemeClr>
                  </a:outerShdw>
                </a:effectLst>
              </a:rPr>
              <a:t>äger och cuper</a:t>
            </a:r>
          </a:p>
        </p:txBody>
      </p:sp>
      <p:sp>
        <p:nvSpPr>
          <p:cNvPr id="8" name="textruta 7">
            <a:extLst>
              <a:ext uri="{FF2B5EF4-FFF2-40B4-BE49-F238E27FC236}">
                <a16:creationId xmlns:a16="http://schemas.microsoft.com/office/drawing/2014/main" id="{02833F0B-78D0-49C6-A4D7-8B08A4E6ADCA}"/>
              </a:ext>
            </a:extLst>
          </p:cNvPr>
          <p:cNvSpPr txBox="1"/>
          <p:nvPr/>
        </p:nvSpPr>
        <p:spPr>
          <a:xfrm>
            <a:off x="403411" y="3090552"/>
            <a:ext cx="6454589" cy="6186309"/>
          </a:xfrm>
          <a:prstGeom prst="rect">
            <a:avLst/>
          </a:prstGeom>
          <a:noFill/>
        </p:spPr>
        <p:txBody>
          <a:bodyPr wrap="square" rtlCol="0">
            <a:spAutoFit/>
          </a:bodyPr>
          <a:lstStyle/>
          <a:p>
            <a:r>
              <a:rPr lang="sv-SE" sz="1200" b="1" dirty="0"/>
              <a:t>Enskede IK:s riktlinjer för cupspel och läger.</a:t>
            </a:r>
          </a:p>
          <a:p>
            <a:endParaRPr lang="sv-SE" sz="1200" dirty="0"/>
          </a:p>
          <a:p>
            <a:r>
              <a:rPr lang="sv-SE" sz="1200" dirty="0"/>
              <a:t>• 5 mot 5 spelas lokalt med max 2 st. cuper/år och 2-4 matcher/dag.</a:t>
            </a:r>
          </a:p>
          <a:p>
            <a:r>
              <a:rPr lang="sv-SE" sz="1200" dirty="0"/>
              <a:t>• 7 mot 7 spelas lokalt/distrikt med max 4 st. cuper/år och 2-4 matcher/dag.</a:t>
            </a:r>
          </a:p>
          <a:p>
            <a:r>
              <a:rPr lang="sv-SE" sz="1200" dirty="0"/>
              <a:t>• 9 mot 9 och 11 mot 11 spelas distrikt/nationellt max 4 st. cuper/år med max 3 matcher/dag.</a:t>
            </a:r>
          </a:p>
          <a:p>
            <a:r>
              <a:rPr lang="sv-SE" sz="1200" dirty="0"/>
              <a:t>• 6-12 år 5-7-spels övernattningscuper åker man med ALLA som vill – gemensamt. Deltar man</a:t>
            </a:r>
          </a:p>
          <a:p>
            <a:r>
              <a:rPr lang="sv-SE" sz="1200" dirty="0"/>
              <a:t>med mer än ett lag ska lagen göras styrkemässigt jämna och ingen form av toppning ska ske.</a:t>
            </a:r>
          </a:p>
          <a:p>
            <a:r>
              <a:rPr lang="sv-SE" sz="1200" dirty="0"/>
              <a:t>Med toppning menas att ge barn förtur eller mer speltid i matcher och cupspel baserat på</a:t>
            </a:r>
          </a:p>
          <a:p>
            <a:r>
              <a:rPr lang="sv-SE" sz="1200" dirty="0"/>
              <a:t>kompetens.</a:t>
            </a:r>
          </a:p>
          <a:p>
            <a:endParaRPr lang="sv-SE" sz="1200" dirty="0"/>
          </a:p>
          <a:p>
            <a:r>
              <a:rPr lang="sv-SE" sz="1200" dirty="0"/>
              <a:t>• 13-14/15 år 9-11-spels (t.o.m. 14 år flickor, t.o.m. 15 år pojkar) gäller samma sak som för</a:t>
            </a:r>
          </a:p>
          <a:p>
            <a:r>
              <a:rPr lang="sv-SE" sz="1200" dirty="0"/>
              <a:t>yngre med ett undantag; om man inte är tillräckligt många för att delta med 2 styrkemässigt</a:t>
            </a:r>
          </a:p>
          <a:p>
            <a:r>
              <a:rPr lang="sv-SE" sz="1200" dirty="0"/>
              <a:t>jämna lag och att man av det skälet måste välja bort ett antal spelare som inte får plats om</a:t>
            </a:r>
          </a:p>
          <a:p>
            <a:r>
              <a:rPr lang="sv-SE" sz="1200" dirty="0"/>
              <a:t>man bara deltar med ett lag ska man först fråga andra träningsgrupper om att låna spelare,</a:t>
            </a:r>
          </a:p>
          <a:p>
            <a:r>
              <a:rPr lang="sv-SE" sz="1200" dirty="0"/>
              <a:t>om inte det går skall uttagningen baseras på träningsflit och utifrån grundtanken att alla ska</a:t>
            </a:r>
          </a:p>
          <a:p>
            <a:r>
              <a:rPr lang="sv-SE" sz="1200" dirty="0"/>
              <a:t>vara med. Men frågan skall först ställas till alla.</a:t>
            </a:r>
          </a:p>
          <a:p>
            <a:r>
              <a:rPr lang="sv-SE" sz="1200" dirty="0"/>
              <a:t>I cuper med gruppspel och slutspel får lagen inte "komponeras om" mellan gruppspel och</a:t>
            </a:r>
          </a:p>
          <a:p>
            <a:r>
              <a:rPr lang="sv-SE" sz="1200" dirty="0"/>
              <a:t>slutspel. Detta är i det flesta cuper en generell regel.</a:t>
            </a:r>
          </a:p>
          <a:p>
            <a:endParaRPr lang="sv-SE" sz="1200" dirty="0"/>
          </a:p>
          <a:p>
            <a:r>
              <a:rPr lang="sv-SE" sz="1200" dirty="0"/>
              <a:t>• 11 mot 11, F/P 15-16 år till F/P19 distrikt/nationellt/internationellt. Max 3 st./år max 3</a:t>
            </a:r>
          </a:p>
          <a:p>
            <a:r>
              <a:rPr lang="sv-SE" sz="1200" dirty="0"/>
              <a:t>matcher/dag.</a:t>
            </a:r>
          </a:p>
          <a:p>
            <a:r>
              <a:rPr lang="sv-SE" sz="1200" dirty="0"/>
              <a:t>Deltagandet sker med ett eller fler lag och där man kan bilda första lag och andralag.</a:t>
            </a:r>
          </a:p>
          <a:p>
            <a:endParaRPr lang="sv-SE" sz="1200" dirty="0"/>
          </a:p>
          <a:p>
            <a:r>
              <a:rPr lang="sv-SE" sz="1200" dirty="0"/>
              <a:t>• Avsteg från ovan kräver ett godkännande av sportchefen och sportkommitté. Generellt kan</a:t>
            </a:r>
          </a:p>
          <a:p>
            <a:r>
              <a:rPr lang="sv-SE" sz="1200" dirty="0"/>
              <a:t>avsteg ske i inomhuscuper då matcherna är kortare och det blir fler byten/match. Då kan</a:t>
            </a:r>
          </a:p>
          <a:p>
            <a:r>
              <a:rPr lang="sv-SE" sz="1200" dirty="0"/>
              <a:t>man spela fler matcher/dag än vad vi normalt rekommenderar.</a:t>
            </a:r>
          </a:p>
          <a:p>
            <a:r>
              <a:rPr lang="sv-SE" sz="1200" dirty="0"/>
              <a:t>Förklaring: Med max 2-4 </a:t>
            </a:r>
            <a:r>
              <a:rPr lang="sv-SE" sz="1200" dirty="0" err="1"/>
              <a:t>st</a:t>
            </a:r>
            <a:r>
              <a:rPr lang="sv-SE" sz="1200" dirty="0"/>
              <a:t> cuper/år menas snittet/spelare.</a:t>
            </a:r>
          </a:p>
          <a:p>
            <a:r>
              <a:rPr lang="sv-SE" sz="1200" dirty="0"/>
              <a:t>Förklaring: Med cup menas att spela mer än en match/dag i minst två dagar. Exempel: En kväll i</a:t>
            </a:r>
          </a:p>
          <a:p>
            <a:r>
              <a:rPr lang="sv-SE" sz="1200" dirty="0"/>
              <a:t>Farsta med tre inomhusmatcher på 15 min räknas inte som cup. Men åker man tillbaka dagen efter</a:t>
            </a:r>
          </a:p>
          <a:p>
            <a:r>
              <a:rPr lang="sv-SE" sz="1200" dirty="0"/>
              <a:t>för att fortsätta spela är det i vår mening en cup och hanteras enligt våra riktlinjer. Cuper som spelas</a:t>
            </a:r>
          </a:p>
          <a:p>
            <a:r>
              <a:rPr lang="sv-SE" sz="1200" dirty="0"/>
              <a:t>med matcher utspridda över längre tid som </a:t>
            </a:r>
            <a:r>
              <a:rPr lang="sv-SE" sz="1200" dirty="0" err="1"/>
              <a:t>t.ex</a:t>
            </a:r>
            <a:r>
              <a:rPr lang="sv-SE" sz="1200" dirty="0"/>
              <a:t> </a:t>
            </a:r>
            <a:r>
              <a:rPr lang="sv-SE" sz="1200" dirty="0" err="1"/>
              <a:t>Ersan</a:t>
            </a:r>
            <a:r>
              <a:rPr lang="sv-SE" sz="1200" dirty="0"/>
              <a:t> cup Viktoria cup Stockholms cup räknas inte</a:t>
            </a:r>
          </a:p>
          <a:p>
            <a:r>
              <a:rPr lang="sv-SE" sz="1200" dirty="0"/>
              <a:t>som cup i den här bemärkelsen. </a:t>
            </a:r>
          </a:p>
        </p:txBody>
      </p:sp>
      <p:sp>
        <p:nvSpPr>
          <p:cNvPr id="9" name="textruta 8">
            <a:extLst>
              <a:ext uri="{FF2B5EF4-FFF2-40B4-BE49-F238E27FC236}">
                <a16:creationId xmlns:a16="http://schemas.microsoft.com/office/drawing/2014/main" id="{0AD22C82-3F10-49B1-A5CF-C7E15ABF41CD}"/>
              </a:ext>
            </a:extLst>
          </p:cNvPr>
          <p:cNvSpPr txBox="1"/>
          <p:nvPr/>
        </p:nvSpPr>
        <p:spPr>
          <a:xfrm>
            <a:off x="782181" y="1702757"/>
            <a:ext cx="5293638" cy="1015663"/>
          </a:xfrm>
          <a:prstGeom prst="rect">
            <a:avLst/>
          </a:prstGeom>
          <a:noFill/>
          <a:ln w="19050">
            <a:solidFill>
              <a:schemeClr val="tx1"/>
            </a:solidFill>
          </a:ln>
        </p:spPr>
        <p:txBody>
          <a:bodyPr wrap="square" rtlCol="0">
            <a:spAutoFit/>
          </a:bodyPr>
          <a:lstStyle/>
          <a:p>
            <a:r>
              <a:rPr lang="sv-SE" sz="1000" b="1" dirty="0"/>
              <a:t>Att delta i cuper eller åka iväg på läger med matcher ska ses som en lagaktivitet där grundtanken alltid ska vara att alla får vara med. Vi rekommenderar att inte kräva spelare/föräldrar på extra utgifter för liknande, utan att man i första hand gemensamt </a:t>
            </a:r>
          </a:p>
          <a:p>
            <a:r>
              <a:rPr lang="sv-SE" sz="1000" b="1" dirty="0"/>
              <a:t>i laget samlar in pengar till den typen av aktiviteter. I Enskede IK följer vi Svenska fotbollförbundets spelarutbildningsplan och Sportkommittén har tagit fram riktlinjer för</a:t>
            </a:r>
          </a:p>
          <a:p>
            <a:r>
              <a:rPr lang="sv-SE" sz="1000" b="1" dirty="0"/>
              <a:t> våra lag.</a:t>
            </a:r>
          </a:p>
        </p:txBody>
      </p:sp>
      <p:pic>
        <p:nvPicPr>
          <p:cNvPr id="11" name="Bild 10" descr="Utropstecken">
            <a:extLst>
              <a:ext uri="{FF2B5EF4-FFF2-40B4-BE49-F238E27FC236}">
                <a16:creationId xmlns:a16="http://schemas.microsoft.com/office/drawing/2014/main" id="{27BB5F6A-2A46-4A02-BA3B-F9B48C30E7B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600" y="1702757"/>
            <a:ext cx="914400" cy="914400"/>
          </a:xfrm>
          <a:prstGeom prst="rect">
            <a:avLst/>
          </a:prstGeom>
        </p:spPr>
      </p:pic>
      <p:pic>
        <p:nvPicPr>
          <p:cNvPr id="3" name="Bildobjekt 2">
            <a:extLst>
              <a:ext uri="{FF2B5EF4-FFF2-40B4-BE49-F238E27FC236}">
                <a16:creationId xmlns:a16="http://schemas.microsoft.com/office/drawing/2014/main" id="{B4703758-8CE4-4E2F-9631-E4DB00A0EFFB}"/>
              </a:ext>
            </a:extLst>
          </p:cNvPr>
          <p:cNvPicPr>
            <a:picLocks noChangeAspect="1"/>
          </p:cNvPicPr>
          <p:nvPr/>
        </p:nvPicPr>
        <p:blipFill>
          <a:blip r:embed="rId4"/>
          <a:stretch>
            <a:fillRect/>
          </a:stretch>
        </p:blipFill>
        <p:spPr>
          <a:xfrm>
            <a:off x="5221614" y="9958296"/>
            <a:ext cx="1030313" cy="1322947"/>
          </a:xfrm>
          <a:prstGeom prst="rect">
            <a:avLst/>
          </a:prstGeom>
        </p:spPr>
      </p:pic>
      <p:cxnSp>
        <p:nvCxnSpPr>
          <p:cNvPr id="5" name="Rak koppling 4">
            <a:extLst>
              <a:ext uri="{FF2B5EF4-FFF2-40B4-BE49-F238E27FC236}">
                <a16:creationId xmlns:a16="http://schemas.microsoft.com/office/drawing/2014/main" id="{9E9EF881-0E14-4EEB-9307-1E4320B882B8}"/>
              </a:ext>
            </a:extLst>
          </p:cNvPr>
          <p:cNvCxnSpPr/>
          <p:nvPr/>
        </p:nvCxnSpPr>
        <p:spPr>
          <a:xfrm>
            <a:off x="461042" y="1229361"/>
            <a:ext cx="6108807"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7002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7AD71F2C-5132-4790-A551-A928F8B788D3}"/>
              </a:ext>
            </a:extLst>
          </p:cNvPr>
          <p:cNvSpPr/>
          <p:nvPr/>
        </p:nvSpPr>
        <p:spPr>
          <a:xfrm>
            <a:off x="1691233" y="628584"/>
            <a:ext cx="2713179" cy="461665"/>
          </a:xfrm>
          <a:prstGeom prst="rect">
            <a:avLst/>
          </a:prstGeom>
          <a:noFill/>
        </p:spPr>
        <p:txBody>
          <a:bodyPr wrap="none" lIns="91440" tIns="45720" rIns="91440" bIns="45720">
            <a:spAutoFit/>
          </a:bodyPr>
          <a:lstStyle/>
          <a:p>
            <a:pPr algn="ctr"/>
            <a:r>
              <a:rPr lang="sv-SE" sz="2400" b="1" dirty="0">
                <a:ln w="0"/>
                <a:effectLst>
                  <a:outerShdw blurRad="38100" dist="19050" dir="2700000" algn="tl" rotWithShape="0">
                    <a:schemeClr val="dk1">
                      <a:alpha val="40000"/>
                    </a:schemeClr>
                  </a:outerShdw>
                </a:effectLst>
              </a:rPr>
              <a:t>I</a:t>
            </a:r>
            <a:r>
              <a:rPr lang="sv-SE" sz="2400" b="1" cap="none" spc="0" dirty="0">
                <a:ln w="0"/>
                <a:solidFill>
                  <a:schemeClr val="tx1"/>
                </a:solidFill>
                <a:effectLst>
                  <a:outerShdw blurRad="38100" dist="19050" dir="2700000" algn="tl" rotWithShape="0">
                    <a:schemeClr val="dk1">
                      <a:alpha val="40000"/>
                    </a:schemeClr>
                  </a:outerShdw>
                </a:effectLst>
              </a:rPr>
              <a:t>nför föräldramöten</a:t>
            </a:r>
          </a:p>
        </p:txBody>
      </p:sp>
      <p:sp>
        <p:nvSpPr>
          <p:cNvPr id="5" name="textruta 4">
            <a:extLst>
              <a:ext uri="{FF2B5EF4-FFF2-40B4-BE49-F238E27FC236}">
                <a16:creationId xmlns:a16="http://schemas.microsoft.com/office/drawing/2014/main" id="{EDAD4CBB-5231-4D34-8D7C-B8086662D545}"/>
              </a:ext>
            </a:extLst>
          </p:cNvPr>
          <p:cNvSpPr txBox="1"/>
          <p:nvPr/>
        </p:nvSpPr>
        <p:spPr>
          <a:xfrm>
            <a:off x="566264" y="1262334"/>
            <a:ext cx="5118100" cy="1754326"/>
          </a:xfrm>
          <a:prstGeom prst="rect">
            <a:avLst/>
          </a:prstGeom>
          <a:noFill/>
        </p:spPr>
        <p:txBody>
          <a:bodyPr wrap="square" rtlCol="0">
            <a:spAutoFit/>
          </a:bodyPr>
          <a:lstStyle/>
          <a:p>
            <a:r>
              <a:rPr lang="sv-SE" sz="1200" dirty="0"/>
              <a:t>Ta fram material (kompendium) till föräldrarna med tex, </a:t>
            </a:r>
          </a:p>
          <a:p>
            <a:r>
              <a:rPr lang="sv-SE" sz="1200" dirty="0"/>
              <a:t>Utvärdering av föregående år</a:t>
            </a:r>
          </a:p>
          <a:p>
            <a:r>
              <a:rPr lang="sv-SE" sz="1200" dirty="0"/>
              <a:t>Planering för kommande säsong med mål/inriktning</a:t>
            </a:r>
          </a:p>
          <a:p>
            <a:endParaRPr lang="sv-SE" sz="1200" dirty="0"/>
          </a:p>
          <a:p>
            <a:r>
              <a:rPr lang="sv-SE" sz="1200" dirty="0"/>
              <a:t>För att få ett bra upplägg på träffen bör de som har en uppgift i träningsgruppen redovisa den (t ex kassör presenterar lagkassan och tankar inför att samla in pengar till laget. Lagledaren berättar hur hen arbetar.</a:t>
            </a:r>
          </a:p>
          <a:p>
            <a:r>
              <a:rPr lang="sv-SE" sz="1200" dirty="0"/>
              <a:t>Samtidigt får de som är med i lagledningen en chans att presentera sig för gruppen. </a:t>
            </a:r>
          </a:p>
        </p:txBody>
      </p:sp>
      <p:graphicFrame>
        <p:nvGraphicFramePr>
          <p:cNvPr id="7" name="Tabell 7">
            <a:extLst>
              <a:ext uri="{FF2B5EF4-FFF2-40B4-BE49-F238E27FC236}">
                <a16:creationId xmlns:a16="http://schemas.microsoft.com/office/drawing/2014/main" id="{1A613C71-B61C-4CA1-BCF0-3351804C8C03}"/>
              </a:ext>
            </a:extLst>
          </p:cNvPr>
          <p:cNvGraphicFramePr>
            <a:graphicFrameLocks noGrp="1"/>
          </p:cNvGraphicFramePr>
          <p:nvPr>
            <p:extLst>
              <p:ext uri="{D42A27DB-BD31-4B8C-83A1-F6EECF244321}">
                <p14:modId xmlns:p14="http://schemas.microsoft.com/office/powerpoint/2010/main" val="1484957551"/>
              </p:ext>
            </p:extLst>
          </p:nvPr>
        </p:nvGraphicFramePr>
        <p:xfrm>
          <a:off x="543770" y="3918712"/>
          <a:ext cx="4570882" cy="2311400"/>
        </p:xfrm>
        <a:graphic>
          <a:graphicData uri="http://schemas.openxmlformats.org/drawingml/2006/table">
            <a:tbl>
              <a:tblPr firstRow="1" bandRow="1">
                <a:tableStyleId>{5940675A-B579-460E-94D1-54222C63F5DA}</a:tableStyleId>
              </a:tblPr>
              <a:tblGrid>
                <a:gridCol w="1522882">
                  <a:extLst>
                    <a:ext uri="{9D8B030D-6E8A-4147-A177-3AD203B41FA5}">
                      <a16:colId xmlns:a16="http://schemas.microsoft.com/office/drawing/2014/main" val="2134262935"/>
                    </a:ext>
                  </a:extLst>
                </a:gridCol>
                <a:gridCol w="3048000">
                  <a:extLst>
                    <a:ext uri="{9D8B030D-6E8A-4147-A177-3AD203B41FA5}">
                      <a16:colId xmlns:a16="http://schemas.microsoft.com/office/drawing/2014/main" val="1149777657"/>
                    </a:ext>
                  </a:extLst>
                </a:gridCol>
              </a:tblGrid>
              <a:tr h="370840">
                <a:tc>
                  <a:txBody>
                    <a:bodyPr/>
                    <a:lstStyle/>
                    <a:p>
                      <a:r>
                        <a:rPr lang="sv-SE" sz="1200" dirty="0"/>
                        <a:t>Vem</a:t>
                      </a:r>
                    </a:p>
                  </a:txBody>
                  <a:tcPr/>
                </a:tc>
                <a:tc>
                  <a:txBody>
                    <a:bodyPr/>
                    <a:lstStyle/>
                    <a:p>
                      <a:r>
                        <a:rPr lang="sv-SE" sz="1200" dirty="0"/>
                        <a:t>Redovisar vad</a:t>
                      </a:r>
                    </a:p>
                  </a:txBody>
                  <a:tcPr/>
                </a:tc>
                <a:extLst>
                  <a:ext uri="{0D108BD9-81ED-4DB2-BD59-A6C34878D82A}">
                    <a16:rowId xmlns:a16="http://schemas.microsoft.com/office/drawing/2014/main" val="953154280"/>
                  </a:ext>
                </a:extLst>
              </a:tr>
              <a:tr h="370840">
                <a:tc>
                  <a:txBody>
                    <a:bodyPr/>
                    <a:lstStyle/>
                    <a:p>
                      <a:r>
                        <a:rPr lang="sv-SE" sz="1200" dirty="0"/>
                        <a:t>Anna (lagledare)</a:t>
                      </a:r>
                    </a:p>
                  </a:txBody>
                  <a:tcPr/>
                </a:tc>
                <a:tc>
                  <a:txBody>
                    <a:bodyPr/>
                    <a:lstStyle/>
                    <a:p>
                      <a:r>
                        <a:rPr lang="sv-SE" sz="1200" dirty="0"/>
                        <a:t>Vad hens uppgifter som lagledare är, allt det administrativa runt laget.</a:t>
                      </a:r>
                    </a:p>
                  </a:txBody>
                  <a:tcPr/>
                </a:tc>
                <a:extLst>
                  <a:ext uri="{0D108BD9-81ED-4DB2-BD59-A6C34878D82A}">
                    <a16:rowId xmlns:a16="http://schemas.microsoft.com/office/drawing/2014/main" val="4290609958"/>
                  </a:ext>
                </a:extLst>
              </a:tr>
              <a:tr h="370840">
                <a:tc>
                  <a:txBody>
                    <a:bodyPr/>
                    <a:lstStyle/>
                    <a:p>
                      <a:r>
                        <a:rPr lang="sv-SE" sz="1200" dirty="0"/>
                        <a:t>Kalle (kassör)</a:t>
                      </a:r>
                    </a:p>
                  </a:txBody>
                  <a:tcPr/>
                </a:tc>
                <a:tc>
                  <a:txBody>
                    <a:bodyPr/>
                    <a:lstStyle/>
                    <a:p>
                      <a:r>
                        <a:rPr lang="sv-SE" sz="1200" dirty="0"/>
                        <a:t>Hur mycket pengar som finns i lagkassan. </a:t>
                      </a:r>
                    </a:p>
                  </a:txBody>
                  <a:tcPr/>
                </a:tc>
                <a:extLst>
                  <a:ext uri="{0D108BD9-81ED-4DB2-BD59-A6C34878D82A}">
                    <a16:rowId xmlns:a16="http://schemas.microsoft.com/office/drawing/2014/main" val="1311684092"/>
                  </a:ext>
                </a:extLst>
              </a:tr>
              <a:tr h="370840">
                <a:tc>
                  <a:txBody>
                    <a:bodyPr/>
                    <a:lstStyle/>
                    <a:p>
                      <a:r>
                        <a:rPr lang="sv-SE" sz="1200" dirty="0"/>
                        <a:t>Lars (kafeteria)</a:t>
                      </a:r>
                    </a:p>
                  </a:txBody>
                  <a:tcPr/>
                </a:tc>
                <a:tc>
                  <a:txBody>
                    <a:bodyPr/>
                    <a:lstStyle/>
                    <a:p>
                      <a:r>
                        <a:rPr lang="sv-SE" sz="1200" dirty="0"/>
                        <a:t>Kafeteriaschemat för året</a:t>
                      </a:r>
                    </a:p>
                  </a:txBody>
                  <a:tcPr/>
                </a:tc>
                <a:extLst>
                  <a:ext uri="{0D108BD9-81ED-4DB2-BD59-A6C34878D82A}">
                    <a16:rowId xmlns:a16="http://schemas.microsoft.com/office/drawing/2014/main" val="2455773006"/>
                  </a:ext>
                </a:extLst>
              </a:tr>
              <a:tr h="370840">
                <a:tc>
                  <a:txBody>
                    <a:bodyPr/>
                    <a:lstStyle/>
                    <a:p>
                      <a:r>
                        <a:rPr lang="sv-SE" sz="1200" dirty="0"/>
                        <a:t>Åsa (tränare)</a:t>
                      </a:r>
                    </a:p>
                  </a:txBody>
                  <a:tcPr/>
                </a:tc>
                <a:tc>
                  <a:txBody>
                    <a:bodyPr/>
                    <a:lstStyle/>
                    <a:p>
                      <a:r>
                        <a:rPr lang="sv-SE" sz="1200" dirty="0"/>
                        <a:t>Allt som har med det sportsliga att göra</a:t>
                      </a:r>
                    </a:p>
                  </a:txBody>
                  <a:tcPr/>
                </a:tc>
                <a:extLst>
                  <a:ext uri="{0D108BD9-81ED-4DB2-BD59-A6C34878D82A}">
                    <a16:rowId xmlns:a16="http://schemas.microsoft.com/office/drawing/2014/main" val="966330024"/>
                  </a:ext>
                </a:extLst>
              </a:tr>
              <a:tr h="370840">
                <a:tc>
                  <a:txBody>
                    <a:bodyPr/>
                    <a:lstStyle/>
                    <a:p>
                      <a:r>
                        <a:rPr lang="sv-SE" dirty="0"/>
                        <a:t>osv</a:t>
                      </a:r>
                    </a:p>
                  </a:txBody>
                  <a:tcPr/>
                </a:tc>
                <a:tc>
                  <a:txBody>
                    <a:bodyPr/>
                    <a:lstStyle/>
                    <a:p>
                      <a:endParaRPr lang="sv-SE" dirty="0"/>
                    </a:p>
                  </a:txBody>
                  <a:tcPr/>
                </a:tc>
                <a:extLst>
                  <a:ext uri="{0D108BD9-81ED-4DB2-BD59-A6C34878D82A}">
                    <a16:rowId xmlns:a16="http://schemas.microsoft.com/office/drawing/2014/main" val="2011288004"/>
                  </a:ext>
                </a:extLst>
              </a:tr>
            </a:tbl>
          </a:graphicData>
        </a:graphic>
      </p:graphicFrame>
      <p:sp>
        <p:nvSpPr>
          <p:cNvPr id="8" name="Rektangel 7">
            <a:extLst>
              <a:ext uri="{FF2B5EF4-FFF2-40B4-BE49-F238E27FC236}">
                <a16:creationId xmlns:a16="http://schemas.microsoft.com/office/drawing/2014/main" id="{5F4D5A79-C48B-4E04-ADC2-05E9756CADB1}"/>
              </a:ext>
            </a:extLst>
          </p:cNvPr>
          <p:cNvSpPr/>
          <p:nvPr/>
        </p:nvSpPr>
        <p:spPr>
          <a:xfrm>
            <a:off x="543770" y="3348981"/>
            <a:ext cx="2636876" cy="369332"/>
          </a:xfrm>
          <a:prstGeom prst="rect">
            <a:avLst/>
          </a:prstGeom>
          <a:noFill/>
        </p:spPr>
        <p:txBody>
          <a:bodyPr wrap="none" lIns="91440" tIns="45720" rIns="91440" bIns="45720">
            <a:spAutoFit/>
          </a:bodyPr>
          <a:lstStyle/>
          <a:p>
            <a:pPr algn="ctr"/>
            <a:r>
              <a:rPr lang="sv-SE" b="0" cap="none" spc="0" dirty="0">
                <a:ln w="0"/>
                <a:solidFill>
                  <a:schemeClr val="tx1"/>
                </a:solidFill>
                <a:effectLst>
                  <a:outerShdw blurRad="38100" dist="19050" dir="2700000" algn="tl" rotWithShape="0">
                    <a:schemeClr val="dk1">
                      <a:alpha val="40000"/>
                    </a:schemeClr>
                  </a:outerShdw>
                </a:effectLst>
              </a:rPr>
              <a:t>Schema för Föräldramötet</a:t>
            </a:r>
          </a:p>
        </p:txBody>
      </p:sp>
      <p:sp>
        <p:nvSpPr>
          <p:cNvPr id="9" name="textruta 8">
            <a:extLst>
              <a:ext uri="{FF2B5EF4-FFF2-40B4-BE49-F238E27FC236}">
                <a16:creationId xmlns:a16="http://schemas.microsoft.com/office/drawing/2014/main" id="{3A43B8D3-6296-4295-891C-DF012ED27CA9}"/>
              </a:ext>
            </a:extLst>
          </p:cNvPr>
          <p:cNvSpPr txBox="1"/>
          <p:nvPr/>
        </p:nvSpPr>
        <p:spPr>
          <a:xfrm>
            <a:off x="641172" y="9168171"/>
            <a:ext cx="4813300" cy="1569660"/>
          </a:xfrm>
          <a:prstGeom prst="rect">
            <a:avLst/>
          </a:prstGeom>
          <a:noFill/>
          <a:ln w="28575">
            <a:solidFill>
              <a:schemeClr val="tx1"/>
            </a:solidFill>
          </a:ln>
        </p:spPr>
        <p:txBody>
          <a:bodyPr wrap="square" rtlCol="0">
            <a:spAutoFit/>
          </a:bodyPr>
          <a:lstStyle/>
          <a:p>
            <a:r>
              <a:rPr lang="sv-SE" sz="1200" dirty="0"/>
              <a:t>Det är av stor betydelse att mötet med föräldrar och spelare präglas av engagemang och framåtanda. Detta gör att alla som medverkar känner delaktighet i gruppen. Föräldramötet är också ett forum där man kan passa på att rekrytera nya ledare till gruppen och då är det viktigt att man känner en energi och positivitet i rummet. </a:t>
            </a:r>
          </a:p>
          <a:p>
            <a:r>
              <a:rPr lang="sv-SE" sz="1200" dirty="0"/>
              <a:t>Fråga gärna en föreningsanställd om det finns någon nyhet från föreningen som bör tas upp på mötet. Har ni frågor ni är osäkra på om ni kan besvara så be att få återkomma i frågan tills ni har pratat med kansliet. </a:t>
            </a:r>
          </a:p>
        </p:txBody>
      </p:sp>
      <p:pic>
        <p:nvPicPr>
          <p:cNvPr id="20" name="Bildobjekt 19" descr="En bild som visar ritning&#10;&#10;Automatiskt genererad beskrivning">
            <a:extLst>
              <a:ext uri="{FF2B5EF4-FFF2-40B4-BE49-F238E27FC236}">
                <a16:creationId xmlns:a16="http://schemas.microsoft.com/office/drawing/2014/main" id="{A9556B06-D8A9-4918-B498-5E07744FEA46}"/>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670895" y="9491316"/>
            <a:ext cx="545933" cy="633488"/>
          </a:xfrm>
          <a:prstGeom prst="rect">
            <a:avLst/>
          </a:prstGeom>
        </p:spPr>
      </p:pic>
      <p:pic>
        <p:nvPicPr>
          <p:cNvPr id="24" name="Bild 23" descr="Fotboll">
            <a:extLst>
              <a:ext uri="{FF2B5EF4-FFF2-40B4-BE49-F238E27FC236}">
                <a16:creationId xmlns:a16="http://schemas.microsoft.com/office/drawing/2014/main" id="{DA9FB783-5ED0-4A7C-B08F-1411BC09E31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59528" y="7402405"/>
            <a:ext cx="144194" cy="144194"/>
          </a:xfrm>
          <a:prstGeom prst="rect">
            <a:avLst/>
          </a:prstGeom>
        </p:spPr>
      </p:pic>
      <p:sp>
        <p:nvSpPr>
          <p:cNvPr id="25" name="Rektangel 24">
            <a:extLst>
              <a:ext uri="{FF2B5EF4-FFF2-40B4-BE49-F238E27FC236}">
                <a16:creationId xmlns:a16="http://schemas.microsoft.com/office/drawing/2014/main" id="{D9EE541D-50F0-4A3D-BEC0-E0C06D9306F1}"/>
              </a:ext>
            </a:extLst>
          </p:cNvPr>
          <p:cNvSpPr/>
          <p:nvPr/>
        </p:nvSpPr>
        <p:spPr>
          <a:xfrm>
            <a:off x="443354" y="6958151"/>
            <a:ext cx="2967351" cy="307777"/>
          </a:xfrm>
          <a:prstGeom prst="rect">
            <a:avLst/>
          </a:prstGeom>
          <a:noFill/>
        </p:spPr>
        <p:txBody>
          <a:bodyPr wrap="none" lIns="91440" tIns="45720" rIns="91440" bIns="45720">
            <a:spAutoFit/>
          </a:bodyPr>
          <a:lstStyle/>
          <a:p>
            <a:pPr algn="ctr"/>
            <a:r>
              <a:rPr lang="sv-SE" sz="1400" b="1" cap="none" spc="0" dirty="0">
                <a:ln w="0"/>
                <a:solidFill>
                  <a:schemeClr val="tx1"/>
                </a:solidFill>
                <a:effectLst>
                  <a:outerShdw blurRad="38100" dist="19050" dir="2700000" algn="tl" rotWithShape="0">
                    <a:schemeClr val="dk1">
                      <a:alpha val="40000"/>
                    </a:schemeClr>
                  </a:outerShdw>
                </a:effectLst>
              </a:rPr>
              <a:t>Mötet kan innehålla följande punkter</a:t>
            </a:r>
          </a:p>
        </p:txBody>
      </p:sp>
      <p:sp>
        <p:nvSpPr>
          <p:cNvPr id="26" name="textruta 25">
            <a:extLst>
              <a:ext uri="{FF2B5EF4-FFF2-40B4-BE49-F238E27FC236}">
                <a16:creationId xmlns:a16="http://schemas.microsoft.com/office/drawing/2014/main" id="{75A8D496-8877-4886-AC4E-6430D4554E4F}"/>
              </a:ext>
            </a:extLst>
          </p:cNvPr>
          <p:cNvSpPr txBox="1"/>
          <p:nvPr/>
        </p:nvSpPr>
        <p:spPr>
          <a:xfrm>
            <a:off x="698293" y="7324945"/>
            <a:ext cx="1985881" cy="276999"/>
          </a:xfrm>
          <a:prstGeom prst="rect">
            <a:avLst/>
          </a:prstGeom>
          <a:noFill/>
        </p:spPr>
        <p:txBody>
          <a:bodyPr wrap="square" rtlCol="0">
            <a:spAutoFit/>
          </a:bodyPr>
          <a:lstStyle/>
          <a:p>
            <a:r>
              <a:rPr lang="sv-SE" sz="1200" dirty="0"/>
              <a:t>Presentation av lagledning</a:t>
            </a:r>
          </a:p>
        </p:txBody>
      </p:sp>
      <p:pic>
        <p:nvPicPr>
          <p:cNvPr id="28" name="Bildobjekt 27">
            <a:extLst>
              <a:ext uri="{FF2B5EF4-FFF2-40B4-BE49-F238E27FC236}">
                <a16:creationId xmlns:a16="http://schemas.microsoft.com/office/drawing/2014/main" id="{C72C1B56-A3F1-4621-ACF3-E8157942AFE4}"/>
              </a:ext>
            </a:extLst>
          </p:cNvPr>
          <p:cNvPicPr>
            <a:picLocks noChangeAspect="1"/>
          </p:cNvPicPr>
          <p:nvPr/>
        </p:nvPicPr>
        <p:blipFill>
          <a:blip r:embed="rId6"/>
          <a:stretch>
            <a:fillRect/>
          </a:stretch>
        </p:blipFill>
        <p:spPr>
          <a:xfrm>
            <a:off x="558073" y="7633025"/>
            <a:ext cx="140220" cy="146317"/>
          </a:xfrm>
          <a:prstGeom prst="rect">
            <a:avLst/>
          </a:prstGeom>
        </p:spPr>
      </p:pic>
      <p:sp>
        <p:nvSpPr>
          <p:cNvPr id="29" name="textruta 28">
            <a:extLst>
              <a:ext uri="{FF2B5EF4-FFF2-40B4-BE49-F238E27FC236}">
                <a16:creationId xmlns:a16="http://schemas.microsoft.com/office/drawing/2014/main" id="{D2BCF121-4D83-4FA8-9C5F-2BF66E2012D4}"/>
              </a:ext>
            </a:extLst>
          </p:cNvPr>
          <p:cNvSpPr txBox="1"/>
          <p:nvPr/>
        </p:nvSpPr>
        <p:spPr>
          <a:xfrm>
            <a:off x="685797" y="7567683"/>
            <a:ext cx="1441939" cy="276999"/>
          </a:xfrm>
          <a:prstGeom prst="rect">
            <a:avLst/>
          </a:prstGeom>
          <a:noFill/>
        </p:spPr>
        <p:txBody>
          <a:bodyPr wrap="square" rtlCol="0">
            <a:spAutoFit/>
          </a:bodyPr>
          <a:lstStyle/>
          <a:p>
            <a:r>
              <a:rPr lang="sv-SE" sz="1200" dirty="0"/>
              <a:t>Aktuell spelartrupp</a:t>
            </a:r>
          </a:p>
        </p:txBody>
      </p:sp>
      <p:pic>
        <p:nvPicPr>
          <p:cNvPr id="31" name="Bildobjekt 30">
            <a:extLst>
              <a:ext uri="{FF2B5EF4-FFF2-40B4-BE49-F238E27FC236}">
                <a16:creationId xmlns:a16="http://schemas.microsoft.com/office/drawing/2014/main" id="{AF02CB79-8F4C-450E-83C0-C21AA1CB0DD9}"/>
              </a:ext>
            </a:extLst>
          </p:cNvPr>
          <p:cNvPicPr>
            <a:picLocks noChangeAspect="1"/>
          </p:cNvPicPr>
          <p:nvPr/>
        </p:nvPicPr>
        <p:blipFill>
          <a:blip r:embed="rId6"/>
          <a:stretch>
            <a:fillRect/>
          </a:stretch>
        </p:blipFill>
        <p:spPr>
          <a:xfrm>
            <a:off x="558073" y="7876135"/>
            <a:ext cx="140220" cy="146317"/>
          </a:xfrm>
          <a:prstGeom prst="rect">
            <a:avLst/>
          </a:prstGeom>
        </p:spPr>
      </p:pic>
      <p:sp>
        <p:nvSpPr>
          <p:cNvPr id="32" name="textruta 31">
            <a:extLst>
              <a:ext uri="{FF2B5EF4-FFF2-40B4-BE49-F238E27FC236}">
                <a16:creationId xmlns:a16="http://schemas.microsoft.com/office/drawing/2014/main" id="{E65E899D-2A36-47FE-92F9-8352D72D6FB0}"/>
              </a:ext>
            </a:extLst>
          </p:cNvPr>
          <p:cNvSpPr txBox="1"/>
          <p:nvPr/>
        </p:nvSpPr>
        <p:spPr>
          <a:xfrm>
            <a:off x="685797" y="7796339"/>
            <a:ext cx="2834640" cy="276999"/>
          </a:xfrm>
          <a:prstGeom prst="rect">
            <a:avLst/>
          </a:prstGeom>
          <a:noFill/>
        </p:spPr>
        <p:txBody>
          <a:bodyPr wrap="square" rtlCol="0">
            <a:spAutoFit/>
          </a:bodyPr>
          <a:lstStyle/>
          <a:p>
            <a:r>
              <a:rPr lang="sv-SE" sz="1200" dirty="0"/>
              <a:t>Säsongsplanering kommande säsong</a:t>
            </a:r>
          </a:p>
        </p:txBody>
      </p:sp>
      <p:pic>
        <p:nvPicPr>
          <p:cNvPr id="34" name="Bildobjekt 33">
            <a:extLst>
              <a:ext uri="{FF2B5EF4-FFF2-40B4-BE49-F238E27FC236}">
                <a16:creationId xmlns:a16="http://schemas.microsoft.com/office/drawing/2014/main" id="{B0FDC6EF-38CF-4EC8-818C-2DDB4B5A83AF}"/>
              </a:ext>
            </a:extLst>
          </p:cNvPr>
          <p:cNvPicPr>
            <a:picLocks noChangeAspect="1"/>
          </p:cNvPicPr>
          <p:nvPr/>
        </p:nvPicPr>
        <p:blipFill>
          <a:blip r:embed="rId6"/>
          <a:stretch>
            <a:fillRect/>
          </a:stretch>
        </p:blipFill>
        <p:spPr>
          <a:xfrm>
            <a:off x="558073" y="8097594"/>
            <a:ext cx="140220" cy="146317"/>
          </a:xfrm>
          <a:prstGeom prst="rect">
            <a:avLst/>
          </a:prstGeom>
        </p:spPr>
      </p:pic>
      <p:sp>
        <p:nvSpPr>
          <p:cNvPr id="35" name="textruta 34">
            <a:extLst>
              <a:ext uri="{FF2B5EF4-FFF2-40B4-BE49-F238E27FC236}">
                <a16:creationId xmlns:a16="http://schemas.microsoft.com/office/drawing/2014/main" id="{34591251-9328-4680-B2C9-22F3294BBDFD}"/>
              </a:ext>
            </a:extLst>
          </p:cNvPr>
          <p:cNvSpPr txBox="1"/>
          <p:nvPr/>
        </p:nvSpPr>
        <p:spPr>
          <a:xfrm>
            <a:off x="691243" y="8039077"/>
            <a:ext cx="3165231" cy="276999"/>
          </a:xfrm>
          <a:prstGeom prst="rect">
            <a:avLst/>
          </a:prstGeom>
          <a:noFill/>
        </p:spPr>
        <p:txBody>
          <a:bodyPr wrap="square" rtlCol="0">
            <a:spAutoFit/>
          </a:bodyPr>
          <a:lstStyle/>
          <a:p>
            <a:r>
              <a:rPr lang="sv-SE" sz="1200" dirty="0"/>
              <a:t>Kringaktiviteter t ex lotter, fika, försäljning</a:t>
            </a:r>
          </a:p>
        </p:txBody>
      </p:sp>
      <p:pic>
        <p:nvPicPr>
          <p:cNvPr id="37" name="Bildobjekt 36">
            <a:extLst>
              <a:ext uri="{FF2B5EF4-FFF2-40B4-BE49-F238E27FC236}">
                <a16:creationId xmlns:a16="http://schemas.microsoft.com/office/drawing/2014/main" id="{6F406D9D-3944-4FBA-9D3C-6906DC09D003}"/>
              </a:ext>
            </a:extLst>
          </p:cNvPr>
          <p:cNvPicPr>
            <a:picLocks noChangeAspect="1"/>
          </p:cNvPicPr>
          <p:nvPr/>
        </p:nvPicPr>
        <p:blipFill>
          <a:blip r:embed="rId6"/>
          <a:stretch>
            <a:fillRect/>
          </a:stretch>
        </p:blipFill>
        <p:spPr>
          <a:xfrm>
            <a:off x="558073" y="8302928"/>
            <a:ext cx="140220" cy="146317"/>
          </a:xfrm>
          <a:prstGeom prst="rect">
            <a:avLst/>
          </a:prstGeom>
        </p:spPr>
      </p:pic>
      <p:sp>
        <p:nvSpPr>
          <p:cNvPr id="38" name="textruta 37">
            <a:extLst>
              <a:ext uri="{FF2B5EF4-FFF2-40B4-BE49-F238E27FC236}">
                <a16:creationId xmlns:a16="http://schemas.microsoft.com/office/drawing/2014/main" id="{1545CFAA-4E51-4D0A-A97A-CA53E22B1175}"/>
              </a:ext>
            </a:extLst>
          </p:cNvPr>
          <p:cNvSpPr txBox="1"/>
          <p:nvPr/>
        </p:nvSpPr>
        <p:spPr>
          <a:xfrm>
            <a:off x="698293" y="8239452"/>
            <a:ext cx="1540412" cy="276999"/>
          </a:xfrm>
          <a:prstGeom prst="rect">
            <a:avLst/>
          </a:prstGeom>
          <a:noFill/>
        </p:spPr>
        <p:txBody>
          <a:bodyPr wrap="square" rtlCol="0">
            <a:spAutoFit/>
          </a:bodyPr>
          <a:lstStyle/>
          <a:p>
            <a:r>
              <a:rPr lang="sv-SE" sz="1200" dirty="0"/>
              <a:t>Nyheter från klubben</a:t>
            </a:r>
          </a:p>
        </p:txBody>
      </p:sp>
    </p:spTree>
    <p:extLst>
      <p:ext uri="{BB962C8B-B14F-4D97-AF65-F5344CB8AC3E}">
        <p14:creationId xmlns:p14="http://schemas.microsoft.com/office/powerpoint/2010/main" val="4202049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8E36E991-6E7E-4FB8-831A-F9F1D26D385C}"/>
              </a:ext>
            </a:extLst>
          </p:cNvPr>
          <p:cNvSpPr/>
          <p:nvPr/>
        </p:nvSpPr>
        <p:spPr>
          <a:xfrm>
            <a:off x="1768908" y="432212"/>
            <a:ext cx="3106428" cy="707886"/>
          </a:xfrm>
          <a:prstGeom prst="rect">
            <a:avLst/>
          </a:prstGeom>
          <a:noFill/>
        </p:spPr>
        <p:txBody>
          <a:bodyPr wrap="none" lIns="91440" tIns="45720" rIns="91440" bIns="45720">
            <a:spAutoFit/>
          </a:bodyPr>
          <a:lstStyle/>
          <a:p>
            <a:pPr algn="ctr"/>
            <a:r>
              <a:rPr lang="sv-SE" sz="4000" b="1" cap="none" spc="0" dirty="0">
                <a:ln w="0"/>
                <a:solidFill>
                  <a:schemeClr val="tx1"/>
                </a:solidFill>
                <a:effectLst>
                  <a:outerShdw blurRad="38100" dist="19050" dir="2700000" algn="tl" rotWithShape="0">
                    <a:schemeClr val="dk1">
                      <a:alpha val="40000"/>
                    </a:schemeClr>
                  </a:outerShdw>
                </a:effectLst>
              </a:rPr>
              <a:t>S</a:t>
            </a:r>
            <a:r>
              <a:rPr lang="sv-SE" sz="2400" b="0" cap="none" spc="0" dirty="0">
                <a:ln w="0"/>
                <a:solidFill>
                  <a:schemeClr val="tx1"/>
                </a:solidFill>
                <a:effectLst>
                  <a:outerShdw blurRad="38100" dist="19050" dir="2700000" algn="tl" rotWithShape="0">
                    <a:schemeClr val="dk1">
                      <a:alpha val="40000"/>
                    </a:schemeClr>
                  </a:outerShdw>
                </a:effectLst>
              </a:rPr>
              <a:t>äsongsanalys (ledare)</a:t>
            </a:r>
          </a:p>
        </p:txBody>
      </p:sp>
      <p:sp>
        <p:nvSpPr>
          <p:cNvPr id="8" name="textruta 7">
            <a:extLst>
              <a:ext uri="{FF2B5EF4-FFF2-40B4-BE49-F238E27FC236}">
                <a16:creationId xmlns:a16="http://schemas.microsoft.com/office/drawing/2014/main" id="{9D37D946-D044-4A4D-B6D2-BE7870E2A7A7}"/>
              </a:ext>
            </a:extLst>
          </p:cNvPr>
          <p:cNvSpPr txBox="1"/>
          <p:nvPr/>
        </p:nvSpPr>
        <p:spPr>
          <a:xfrm>
            <a:off x="406400" y="1250462"/>
            <a:ext cx="6284685" cy="10618291"/>
          </a:xfrm>
          <a:prstGeom prst="rect">
            <a:avLst/>
          </a:prstGeom>
          <a:noFill/>
        </p:spPr>
        <p:txBody>
          <a:bodyPr wrap="square" rtlCol="0">
            <a:spAutoFit/>
          </a:bodyPr>
          <a:lstStyle/>
          <a:p>
            <a:r>
              <a:rPr lang="sv-SE" sz="1200" dirty="0"/>
              <a:t>Hur har träningsgenomförandet fungerat?</a:t>
            </a:r>
          </a:p>
          <a:p>
            <a:endParaRPr lang="sv-SE" sz="1200" dirty="0"/>
          </a:p>
          <a:p>
            <a:r>
              <a:rPr lang="sv-SE" sz="1200" dirty="0"/>
              <a:t>______________________________________________________________________</a:t>
            </a:r>
          </a:p>
          <a:p>
            <a:endParaRPr lang="sv-SE" sz="1200" dirty="0"/>
          </a:p>
          <a:p>
            <a:r>
              <a:rPr lang="sv-SE" sz="1200" dirty="0"/>
              <a:t>______________________________________________________________________</a:t>
            </a:r>
          </a:p>
          <a:p>
            <a:endParaRPr lang="sv-SE" sz="1200" dirty="0"/>
          </a:p>
          <a:p>
            <a:r>
              <a:rPr lang="sv-SE" sz="1200" dirty="0"/>
              <a:t>______________________________________________________________________</a:t>
            </a:r>
          </a:p>
          <a:p>
            <a:endParaRPr lang="sv-SE" sz="1200" dirty="0"/>
          </a:p>
          <a:p>
            <a:r>
              <a:rPr lang="sv-SE" sz="1200" dirty="0"/>
              <a:t>______________________________________________________________________</a:t>
            </a:r>
          </a:p>
          <a:p>
            <a:endParaRPr lang="sv-SE" sz="1200" dirty="0"/>
          </a:p>
          <a:p>
            <a:r>
              <a:rPr lang="sv-SE" sz="1200" dirty="0"/>
              <a:t>Hur har matchgenomförandet fungerat?</a:t>
            </a:r>
          </a:p>
          <a:p>
            <a:endParaRPr lang="sv-SE" sz="1200" dirty="0"/>
          </a:p>
          <a:p>
            <a:r>
              <a:rPr lang="sv-SE" sz="1200" dirty="0"/>
              <a:t>______________________________________________________________________</a:t>
            </a:r>
          </a:p>
          <a:p>
            <a:endParaRPr lang="sv-SE" sz="1200" dirty="0"/>
          </a:p>
          <a:p>
            <a:r>
              <a:rPr lang="sv-SE" sz="1200" dirty="0"/>
              <a:t>______________________________________________________________________</a:t>
            </a:r>
          </a:p>
          <a:p>
            <a:endParaRPr lang="sv-SE" sz="1200" dirty="0"/>
          </a:p>
          <a:p>
            <a:r>
              <a:rPr lang="sv-SE" sz="1200" dirty="0"/>
              <a:t>______________________________________________________________________</a:t>
            </a:r>
          </a:p>
          <a:p>
            <a:endParaRPr lang="sv-SE" sz="1200" dirty="0"/>
          </a:p>
          <a:p>
            <a:r>
              <a:rPr lang="sv-SE" sz="1200" dirty="0"/>
              <a:t>______________________________________________________________________</a:t>
            </a:r>
          </a:p>
          <a:p>
            <a:endParaRPr lang="sv-SE" sz="1200" dirty="0"/>
          </a:p>
          <a:p>
            <a:r>
              <a:rPr lang="sv-SE" sz="1200" dirty="0"/>
              <a:t>Hur har stämningen i träningsgruppen fungerat?</a:t>
            </a:r>
          </a:p>
          <a:p>
            <a:endParaRPr lang="sv-SE" sz="1200" dirty="0"/>
          </a:p>
          <a:p>
            <a:r>
              <a:rPr lang="sv-SE" sz="1200" dirty="0"/>
              <a:t>______________________________________________________________________</a:t>
            </a:r>
          </a:p>
          <a:p>
            <a:endParaRPr lang="sv-SE" sz="1200" dirty="0"/>
          </a:p>
          <a:p>
            <a:r>
              <a:rPr lang="sv-SE" sz="1200" dirty="0"/>
              <a:t>______________________________________________________________________</a:t>
            </a:r>
          </a:p>
          <a:p>
            <a:endParaRPr lang="sv-SE" sz="1200" dirty="0"/>
          </a:p>
          <a:p>
            <a:r>
              <a:rPr lang="sv-SE" sz="1200" dirty="0"/>
              <a:t>______________________________________________________________________</a:t>
            </a:r>
          </a:p>
          <a:p>
            <a:endParaRPr lang="sv-SE" sz="1200" dirty="0"/>
          </a:p>
          <a:p>
            <a:r>
              <a:rPr lang="sv-SE" sz="1200" dirty="0"/>
              <a:t>______________________________________________________________________</a:t>
            </a:r>
          </a:p>
          <a:p>
            <a:endParaRPr lang="sv-SE" sz="1200" dirty="0"/>
          </a:p>
          <a:p>
            <a:r>
              <a:rPr lang="sv-SE" sz="1200" dirty="0"/>
              <a:t>Hur har samverkan mellan oss ledare fungerat?</a:t>
            </a:r>
          </a:p>
          <a:p>
            <a:endParaRPr lang="sv-SE" sz="1200" dirty="0"/>
          </a:p>
          <a:p>
            <a:r>
              <a:rPr lang="sv-SE" sz="1200" dirty="0"/>
              <a:t>______________________________________________________________________</a:t>
            </a:r>
          </a:p>
          <a:p>
            <a:endParaRPr lang="sv-SE" sz="1200" dirty="0"/>
          </a:p>
          <a:p>
            <a:r>
              <a:rPr lang="sv-SE" sz="1200" dirty="0"/>
              <a:t>______________________________________________________________________</a:t>
            </a:r>
          </a:p>
          <a:p>
            <a:endParaRPr lang="sv-SE" sz="1200" dirty="0"/>
          </a:p>
          <a:p>
            <a:r>
              <a:rPr lang="sv-SE" sz="1200" dirty="0"/>
              <a:t>______________________________________________________________________</a:t>
            </a:r>
          </a:p>
          <a:p>
            <a:endParaRPr lang="sv-SE" sz="1200" dirty="0"/>
          </a:p>
          <a:p>
            <a:r>
              <a:rPr lang="sv-SE" sz="1200" dirty="0"/>
              <a:t>______________________________________________________________________</a:t>
            </a:r>
          </a:p>
          <a:p>
            <a:endParaRPr lang="sv-SE" sz="1200" dirty="0"/>
          </a:p>
          <a:p>
            <a:r>
              <a:rPr lang="sv-SE" sz="1200" dirty="0"/>
              <a:t>Hur har samarbetet med andra Enskedelag fungerat?</a:t>
            </a:r>
          </a:p>
          <a:p>
            <a:endParaRPr lang="sv-SE" sz="1200" dirty="0"/>
          </a:p>
          <a:p>
            <a:r>
              <a:rPr lang="sv-SE" sz="1200" dirty="0"/>
              <a:t>______________________________________________________________________</a:t>
            </a:r>
          </a:p>
          <a:p>
            <a:endParaRPr lang="sv-SE" sz="1200" dirty="0"/>
          </a:p>
          <a:p>
            <a:r>
              <a:rPr lang="sv-SE" sz="1200" dirty="0"/>
              <a:t>______________________________________________________________________</a:t>
            </a:r>
          </a:p>
          <a:p>
            <a:endParaRPr lang="sv-SE" sz="1200" dirty="0"/>
          </a:p>
          <a:p>
            <a:r>
              <a:rPr lang="sv-SE" sz="1200" dirty="0"/>
              <a:t>______________________________________________________________________</a:t>
            </a:r>
          </a:p>
          <a:p>
            <a:endParaRPr lang="sv-SE" sz="1200" dirty="0"/>
          </a:p>
          <a:p>
            <a:endParaRPr lang="sv-SE" sz="1200" dirty="0"/>
          </a:p>
          <a:p>
            <a:r>
              <a:rPr lang="sv-SE" sz="1200" dirty="0"/>
              <a:t>Hur har samarbetet med, stödet från kansliet fungerat under året?</a:t>
            </a:r>
          </a:p>
          <a:p>
            <a:endParaRPr lang="sv-SE" sz="1200" dirty="0"/>
          </a:p>
          <a:p>
            <a:r>
              <a:rPr lang="sv-SE" sz="1200" dirty="0"/>
              <a:t>______________________________________________________________________</a:t>
            </a:r>
          </a:p>
          <a:p>
            <a:endParaRPr lang="sv-SE" sz="1200" dirty="0"/>
          </a:p>
          <a:p>
            <a:r>
              <a:rPr lang="sv-SE" sz="1200" dirty="0"/>
              <a:t>______________________________________________________________________</a:t>
            </a:r>
          </a:p>
          <a:p>
            <a:endParaRPr lang="sv-SE" sz="1200" dirty="0"/>
          </a:p>
          <a:p>
            <a:r>
              <a:rPr lang="sv-SE" sz="1200" dirty="0"/>
              <a:t>______________________________________________________________________</a:t>
            </a:r>
          </a:p>
          <a:p>
            <a:endParaRPr lang="sv-SE" sz="1200" dirty="0"/>
          </a:p>
        </p:txBody>
      </p:sp>
    </p:spTree>
    <p:extLst>
      <p:ext uri="{BB962C8B-B14F-4D97-AF65-F5344CB8AC3E}">
        <p14:creationId xmlns:p14="http://schemas.microsoft.com/office/powerpoint/2010/main" val="2414009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06A6E6F9-3F35-4289-B68F-D1698B8DF559}"/>
              </a:ext>
            </a:extLst>
          </p:cNvPr>
          <p:cNvSpPr/>
          <p:nvPr/>
        </p:nvSpPr>
        <p:spPr>
          <a:xfrm>
            <a:off x="1862962" y="409193"/>
            <a:ext cx="3132076" cy="461665"/>
          </a:xfrm>
          <a:prstGeom prst="rect">
            <a:avLst/>
          </a:prstGeom>
          <a:noFill/>
        </p:spPr>
        <p:txBody>
          <a:bodyPr wrap="none" lIns="91440" tIns="45720" rIns="91440" bIns="45720">
            <a:spAutoFit/>
          </a:bodyPr>
          <a:lstStyle/>
          <a:p>
            <a:pPr algn="ctr"/>
            <a:r>
              <a:rPr lang="sv-SE" sz="2400" b="0" cap="none" spc="0" dirty="0">
                <a:ln w="0"/>
                <a:solidFill>
                  <a:schemeClr val="tx1"/>
                </a:solidFill>
                <a:effectLst>
                  <a:outerShdw blurRad="38100" dist="19050" dir="2700000" algn="tl" rotWithShape="0">
                    <a:schemeClr val="dk1">
                      <a:alpha val="40000"/>
                    </a:schemeClr>
                  </a:outerShdw>
                </a:effectLst>
              </a:rPr>
              <a:t>Säsongsanalys (spelare)</a:t>
            </a:r>
          </a:p>
        </p:txBody>
      </p:sp>
      <p:sp>
        <p:nvSpPr>
          <p:cNvPr id="5" name="textruta 4">
            <a:extLst>
              <a:ext uri="{FF2B5EF4-FFF2-40B4-BE49-F238E27FC236}">
                <a16:creationId xmlns:a16="http://schemas.microsoft.com/office/drawing/2014/main" id="{076A4ADD-BDC8-4E01-A419-9BC1C0BDA4A4}"/>
              </a:ext>
            </a:extLst>
          </p:cNvPr>
          <p:cNvSpPr txBox="1"/>
          <p:nvPr/>
        </p:nvSpPr>
        <p:spPr>
          <a:xfrm>
            <a:off x="702127" y="927378"/>
            <a:ext cx="5355771" cy="1938992"/>
          </a:xfrm>
          <a:prstGeom prst="rect">
            <a:avLst/>
          </a:prstGeom>
          <a:noFill/>
        </p:spPr>
        <p:txBody>
          <a:bodyPr wrap="square" rtlCol="0">
            <a:spAutoFit/>
          </a:bodyPr>
          <a:lstStyle/>
          <a:p>
            <a:r>
              <a:rPr lang="sv-SE" sz="1200" dirty="0"/>
              <a:t>Det är viktigt att få med spelarnas åsikter om den gångna säsongen för att få en så komplett analys som möjligt. Samla alla spelare till en träff och förklara att ni tänker göra en analys av säsongen som var och att deras åsikter är av stort värde. </a:t>
            </a:r>
          </a:p>
          <a:p>
            <a:r>
              <a:rPr lang="sv-SE" sz="1200" dirty="0"/>
              <a:t>Nedan följer några exempel på frågor ni kan använda. Använd frågorna som ett samtalsunderlag tillsammans med spelarna. När spelarna blir äldre ersätts det istället av spelar/utvecklingssamtal och spelarmöten istället.</a:t>
            </a:r>
          </a:p>
          <a:p>
            <a:r>
              <a:rPr lang="sv-SE" sz="1200" dirty="0"/>
              <a:t>Att spelarna är delaktiga i sin egen utveckling är ett sätt att skapa motivation hos spelarna. Den här typen av samtal fungerar bäst när spelarna har nått en viss mognad att reflektera över sin omgivning så kanske börja prova att föra in den här typen av samtal vid 8 års ålder. </a:t>
            </a:r>
          </a:p>
        </p:txBody>
      </p:sp>
      <p:sp>
        <p:nvSpPr>
          <p:cNvPr id="6" name="textruta 5">
            <a:extLst>
              <a:ext uri="{FF2B5EF4-FFF2-40B4-BE49-F238E27FC236}">
                <a16:creationId xmlns:a16="http://schemas.microsoft.com/office/drawing/2014/main" id="{1440CB67-A19C-4522-AB71-23A2B151798D}"/>
              </a:ext>
            </a:extLst>
          </p:cNvPr>
          <p:cNvSpPr txBox="1"/>
          <p:nvPr/>
        </p:nvSpPr>
        <p:spPr>
          <a:xfrm>
            <a:off x="702127" y="2866370"/>
            <a:ext cx="5898458" cy="9510296"/>
          </a:xfrm>
          <a:prstGeom prst="rect">
            <a:avLst/>
          </a:prstGeom>
          <a:noFill/>
        </p:spPr>
        <p:txBody>
          <a:bodyPr wrap="square" rtlCol="0">
            <a:spAutoFit/>
          </a:bodyPr>
          <a:lstStyle/>
          <a:p>
            <a:r>
              <a:rPr lang="sv-SE" sz="1200" dirty="0"/>
              <a:t>Hur tycker du att spelet fungerade för laget? Vad var bra och vad var mindre bra?</a:t>
            </a:r>
          </a:p>
          <a:p>
            <a:endParaRPr lang="sv-SE" sz="1200" dirty="0"/>
          </a:p>
          <a:p>
            <a:r>
              <a:rPr lang="sv-SE" sz="1200" dirty="0"/>
              <a:t>___________________________________________________________________</a:t>
            </a:r>
          </a:p>
          <a:p>
            <a:endParaRPr lang="sv-SE" sz="1200" dirty="0"/>
          </a:p>
          <a:p>
            <a:r>
              <a:rPr lang="sv-SE" sz="1200" dirty="0"/>
              <a:t>___________________________________________________________________</a:t>
            </a:r>
          </a:p>
          <a:p>
            <a:endParaRPr lang="sv-SE" sz="1200" dirty="0"/>
          </a:p>
          <a:p>
            <a:r>
              <a:rPr lang="sv-SE" sz="1200" dirty="0"/>
              <a:t>Hur fungerade spelet för dig, vad var bra och mindre bra?</a:t>
            </a:r>
          </a:p>
          <a:p>
            <a:endParaRPr lang="sv-SE" sz="1200" dirty="0"/>
          </a:p>
          <a:p>
            <a:r>
              <a:rPr lang="sv-SE" sz="1200" dirty="0"/>
              <a:t>___________________________________________________________________</a:t>
            </a:r>
            <a:br>
              <a:rPr lang="sv-SE" sz="1200" dirty="0"/>
            </a:br>
            <a:br>
              <a:rPr lang="sv-SE" sz="1200" dirty="0"/>
            </a:br>
            <a:r>
              <a:rPr lang="sv-SE" sz="1200" dirty="0"/>
              <a:t>___________________________________________________________________</a:t>
            </a:r>
          </a:p>
          <a:p>
            <a:endParaRPr lang="sv-SE" sz="1200" dirty="0"/>
          </a:p>
          <a:p>
            <a:r>
              <a:rPr lang="sv-SE" sz="1200" dirty="0"/>
              <a:t>Vad  fungerade bra på träning, vad vill du träna mer på?</a:t>
            </a:r>
          </a:p>
          <a:p>
            <a:endParaRPr lang="sv-SE" sz="1200" dirty="0"/>
          </a:p>
          <a:p>
            <a:r>
              <a:rPr lang="sv-SE" sz="1200" dirty="0"/>
              <a:t>___________________________________________________________________</a:t>
            </a:r>
            <a:br>
              <a:rPr lang="sv-SE" sz="1200" dirty="0"/>
            </a:br>
            <a:br>
              <a:rPr lang="sv-SE" sz="1200" dirty="0"/>
            </a:br>
            <a:r>
              <a:rPr lang="sv-SE" sz="1200" dirty="0"/>
              <a:t>___________________________________________________________________</a:t>
            </a:r>
          </a:p>
          <a:p>
            <a:endParaRPr lang="sv-SE" sz="1200" dirty="0"/>
          </a:p>
          <a:p>
            <a:r>
              <a:rPr lang="sv-SE" sz="1200" dirty="0"/>
              <a:t>Var det lagom med antal träningar per vecka?</a:t>
            </a:r>
          </a:p>
          <a:p>
            <a:endParaRPr lang="sv-SE" sz="1200" dirty="0"/>
          </a:p>
          <a:p>
            <a:r>
              <a:rPr lang="sv-SE" sz="1200" dirty="0"/>
              <a:t>___________________________________________________________________</a:t>
            </a:r>
          </a:p>
          <a:p>
            <a:endParaRPr lang="sv-SE" sz="1200" dirty="0"/>
          </a:p>
          <a:p>
            <a:r>
              <a:rPr lang="sv-SE" sz="1200" dirty="0"/>
              <a:t>___________________________________________________________________</a:t>
            </a:r>
          </a:p>
          <a:p>
            <a:endParaRPr lang="sv-SE" sz="1200" dirty="0"/>
          </a:p>
          <a:p>
            <a:r>
              <a:rPr lang="sv-SE" sz="1200" dirty="0"/>
              <a:t>Hur var stämningen i laget på träningar och matcher?</a:t>
            </a:r>
          </a:p>
          <a:p>
            <a:endParaRPr lang="sv-SE" sz="1200" dirty="0"/>
          </a:p>
          <a:p>
            <a:r>
              <a:rPr lang="sv-SE" sz="1200" dirty="0"/>
              <a:t>___________________________________________________________________</a:t>
            </a:r>
          </a:p>
          <a:p>
            <a:endParaRPr lang="sv-SE" sz="1200" dirty="0"/>
          </a:p>
          <a:p>
            <a:r>
              <a:rPr lang="sv-SE" sz="1200" dirty="0"/>
              <a:t>___________________________________________________________________</a:t>
            </a:r>
          </a:p>
          <a:p>
            <a:endParaRPr lang="sv-SE" sz="1200" dirty="0"/>
          </a:p>
          <a:p>
            <a:endParaRPr lang="sv-SE" sz="1200" dirty="0"/>
          </a:p>
          <a:p>
            <a:r>
              <a:rPr lang="sv-SE" sz="1200" dirty="0"/>
              <a:t>Hur tycker du att föräldrarna sköter sig på sidan när ni spelar match?</a:t>
            </a:r>
          </a:p>
          <a:p>
            <a:endParaRPr lang="sv-SE" sz="1200" dirty="0"/>
          </a:p>
          <a:p>
            <a:r>
              <a:rPr lang="sv-SE" sz="1200" dirty="0"/>
              <a:t>___________________________________________________________________</a:t>
            </a:r>
          </a:p>
          <a:p>
            <a:endParaRPr lang="sv-SE" sz="1200" dirty="0"/>
          </a:p>
          <a:p>
            <a:r>
              <a:rPr lang="sv-SE" sz="1200" dirty="0"/>
              <a:t>___________________________________________________________________</a:t>
            </a:r>
          </a:p>
          <a:p>
            <a:endParaRPr lang="sv-SE" sz="1200" dirty="0"/>
          </a:p>
          <a:p>
            <a:r>
              <a:rPr lang="sv-SE" sz="1200" dirty="0"/>
              <a:t>Trivs du i laget och med lagkamraterna?</a:t>
            </a:r>
          </a:p>
          <a:p>
            <a:endParaRPr lang="sv-SE" sz="1200" dirty="0"/>
          </a:p>
          <a:p>
            <a:r>
              <a:rPr lang="sv-SE" sz="1200" dirty="0"/>
              <a:t>___________________________________________________________________</a:t>
            </a:r>
          </a:p>
          <a:p>
            <a:endParaRPr lang="sv-SE" sz="1200" dirty="0"/>
          </a:p>
          <a:p>
            <a:r>
              <a:rPr lang="sv-SE" sz="1200" dirty="0"/>
              <a:t>___________________________________________________________________</a:t>
            </a:r>
          </a:p>
          <a:p>
            <a:endParaRPr lang="sv-SE" sz="1200" dirty="0"/>
          </a:p>
          <a:p>
            <a:r>
              <a:rPr lang="sv-SE" sz="1200" dirty="0"/>
              <a:t>Känner du att dina ledare ser dig och ger dig beröm för dina prestationer?</a:t>
            </a:r>
          </a:p>
          <a:p>
            <a:endParaRPr lang="sv-SE" sz="1200" dirty="0"/>
          </a:p>
          <a:p>
            <a:r>
              <a:rPr lang="sv-SE" sz="1200" dirty="0"/>
              <a:t>___________________________________________________________________</a:t>
            </a:r>
          </a:p>
          <a:p>
            <a:endParaRPr lang="sv-SE" sz="1200" dirty="0"/>
          </a:p>
          <a:p>
            <a:r>
              <a:rPr lang="sv-SE" sz="1200" dirty="0"/>
              <a:t>___________________________________________________________________</a:t>
            </a:r>
          </a:p>
          <a:p>
            <a:endParaRPr lang="sv-SE" sz="1200" dirty="0"/>
          </a:p>
          <a:p>
            <a:endParaRPr lang="sv-SE" sz="1200" dirty="0"/>
          </a:p>
        </p:txBody>
      </p:sp>
    </p:spTree>
    <p:extLst>
      <p:ext uri="{BB962C8B-B14F-4D97-AF65-F5344CB8AC3E}">
        <p14:creationId xmlns:p14="http://schemas.microsoft.com/office/powerpoint/2010/main" val="2152425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148C0A0C-C233-4EF4-BDAC-B1282FBB3CC3}"/>
              </a:ext>
            </a:extLst>
          </p:cNvPr>
          <p:cNvSpPr/>
          <p:nvPr/>
        </p:nvSpPr>
        <p:spPr>
          <a:xfrm>
            <a:off x="1387916" y="284425"/>
            <a:ext cx="3707040" cy="707886"/>
          </a:xfrm>
          <a:prstGeom prst="rect">
            <a:avLst/>
          </a:prstGeom>
          <a:noFill/>
        </p:spPr>
        <p:txBody>
          <a:bodyPr wrap="none" lIns="91440" tIns="45720" rIns="91440" bIns="45720">
            <a:spAutoFit/>
          </a:bodyPr>
          <a:lstStyle/>
          <a:p>
            <a:pPr algn="ctr"/>
            <a:r>
              <a:rPr lang="sv-SE" sz="4000" b="1" cap="none" spc="0" dirty="0">
                <a:ln w="0"/>
                <a:solidFill>
                  <a:schemeClr val="tx1"/>
                </a:solidFill>
                <a:effectLst>
                  <a:outerShdw blurRad="38100" dist="19050" dir="2700000" algn="tl" rotWithShape="0">
                    <a:schemeClr val="dk1">
                      <a:alpha val="40000"/>
                    </a:schemeClr>
                  </a:outerShdw>
                </a:effectLst>
              </a:rPr>
              <a:t>L</a:t>
            </a:r>
            <a:r>
              <a:rPr lang="sv-SE" sz="2400" b="0" cap="none" spc="0" dirty="0">
                <a:ln w="0"/>
                <a:solidFill>
                  <a:schemeClr val="tx1"/>
                </a:solidFill>
                <a:effectLst>
                  <a:outerShdw blurRad="38100" dist="19050" dir="2700000" algn="tl" rotWithShape="0">
                    <a:schemeClr val="dk1">
                      <a:alpha val="40000"/>
                    </a:schemeClr>
                  </a:outerShdw>
                </a:effectLst>
              </a:rPr>
              <a:t>aget och dess organisation</a:t>
            </a:r>
          </a:p>
        </p:txBody>
      </p:sp>
      <p:sp>
        <p:nvSpPr>
          <p:cNvPr id="5" name="textruta 4">
            <a:extLst>
              <a:ext uri="{FF2B5EF4-FFF2-40B4-BE49-F238E27FC236}">
                <a16:creationId xmlns:a16="http://schemas.microsoft.com/office/drawing/2014/main" id="{F40EAD1C-FC37-4D70-8446-ADCB487372CB}"/>
              </a:ext>
            </a:extLst>
          </p:cNvPr>
          <p:cNvSpPr txBox="1"/>
          <p:nvPr/>
        </p:nvSpPr>
        <p:spPr>
          <a:xfrm>
            <a:off x="387704" y="2719754"/>
            <a:ext cx="5707464" cy="6647974"/>
          </a:xfrm>
          <a:prstGeom prst="rect">
            <a:avLst/>
          </a:prstGeom>
          <a:noFill/>
        </p:spPr>
        <p:txBody>
          <a:bodyPr wrap="square" rtlCol="0">
            <a:spAutoFit/>
          </a:bodyPr>
          <a:lstStyle/>
          <a:p>
            <a:r>
              <a:rPr lang="sv-SE" sz="1400" b="1" dirty="0"/>
              <a:t>Hur har träningar och matcher fungerat?</a:t>
            </a:r>
          </a:p>
          <a:p>
            <a:pPr marL="171450" indent="-171450">
              <a:buFont typeface="Arial" panose="020B0604020202020204" pitchFamily="34" charset="0"/>
              <a:buChar char="•"/>
            </a:pPr>
            <a:r>
              <a:rPr lang="sv-SE" sz="1200" dirty="0"/>
              <a:t>Hur fungerar förberedelserna inför träning och match? (kost, sömn, peppning)</a:t>
            </a:r>
          </a:p>
          <a:p>
            <a:pPr marL="171450" indent="-171450">
              <a:buFont typeface="Arial" panose="020B0604020202020204" pitchFamily="34" charset="0"/>
              <a:buChar char="•"/>
            </a:pPr>
            <a:r>
              <a:rPr lang="sv-SE" sz="1200" dirty="0"/>
              <a:t>Hjälp av föräldrar</a:t>
            </a:r>
          </a:p>
          <a:p>
            <a:pPr marL="171450" indent="-171450">
              <a:buFont typeface="Arial" panose="020B0604020202020204" pitchFamily="34" charset="0"/>
              <a:buChar char="•"/>
            </a:pPr>
            <a:r>
              <a:rPr lang="sv-SE" sz="1200" dirty="0"/>
              <a:t>Ledarnas förberedelser </a:t>
            </a:r>
          </a:p>
          <a:p>
            <a:pPr marL="171450" indent="-171450">
              <a:buFont typeface="Arial" panose="020B0604020202020204" pitchFamily="34" charset="0"/>
              <a:buChar char="•"/>
            </a:pPr>
            <a:r>
              <a:rPr lang="sv-SE" sz="1200" dirty="0"/>
              <a:t>Utrustning, material.</a:t>
            </a:r>
          </a:p>
          <a:p>
            <a:pPr marL="171450" indent="-171450">
              <a:buFont typeface="Arial" panose="020B0604020202020204" pitchFamily="34" charset="0"/>
              <a:buChar char="•"/>
            </a:pPr>
            <a:endParaRPr lang="sv-SE" sz="1200" dirty="0"/>
          </a:p>
          <a:p>
            <a:r>
              <a:rPr lang="sv-SE" sz="1400" b="1" dirty="0"/>
              <a:t>Hur har inställningen varit hos</a:t>
            </a:r>
          </a:p>
          <a:p>
            <a:r>
              <a:rPr lang="sv-SE" sz="1200" dirty="0"/>
              <a:t>(negativ, positiv, gnällig, kreativ)</a:t>
            </a:r>
          </a:p>
          <a:p>
            <a:pPr marL="171450" indent="-171450">
              <a:buFont typeface="Arial" panose="020B0604020202020204" pitchFamily="34" charset="0"/>
              <a:buChar char="•"/>
            </a:pPr>
            <a:r>
              <a:rPr lang="sv-SE" sz="1200" dirty="0"/>
              <a:t>Spelarna</a:t>
            </a:r>
          </a:p>
          <a:p>
            <a:pPr marL="171450" indent="-171450">
              <a:buFont typeface="Arial" panose="020B0604020202020204" pitchFamily="34" charset="0"/>
              <a:buChar char="•"/>
            </a:pPr>
            <a:r>
              <a:rPr lang="sv-SE" sz="1200" dirty="0"/>
              <a:t>Tränarna</a:t>
            </a:r>
          </a:p>
          <a:p>
            <a:pPr marL="171450" indent="-171450">
              <a:buFont typeface="Arial" panose="020B0604020202020204" pitchFamily="34" charset="0"/>
              <a:buChar char="•"/>
            </a:pPr>
            <a:r>
              <a:rPr lang="sv-SE" sz="1200" dirty="0"/>
              <a:t>Föräldrarna</a:t>
            </a:r>
          </a:p>
          <a:p>
            <a:pPr marL="171450" indent="-171450">
              <a:buFont typeface="Arial" panose="020B0604020202020204" pitchFamily="34" charset="0"/>
              <a:buChar char="•"/>
            </a:pPr>
            <a:r>
              <a:rPr lang="sv-SE" sz="1200" dirty="0"/>
              <a:t>Föreningen</a:t>
            </a:r>
          </a:p>
          <a:p>
            <a:pPr marL="171450" indent="-171450">
              <a:buFont typeface="Arial" panose="020B0604020202020204" pitchFamily="34" charset="0"/>
              <a:buChar char="•"/>
            </a:pPr>
            <a:endParaRPr lang="sv-SE" sz="1200" dirty="0"/>
          </a:p>
          <a:p>
            <a:r>
              <a:rPr lang="sv-SE" sz="1400" b="1" dirty="0"/>
              <a:t>Hur har stämningen i laget varit gentemot</a:t>
            </a:r>
          </a:p>
          <a:p>
            <a:pPr marL="171450" indent="-171450">
              <a:buFont typeface="Arial" panose="020B0604020202020204" pitchFamily="34" charset="0"/>
              <a:buChar char="•"/>
            </a:pPr>
            <a:r>
              <a:rPr lang="sv-SE" sz="1200" dirty="0"/>
              <a:t>Föreningen</a:t>
            </a:r>
          </a:p>
          <a:p>
            <a:pPr marL="171450" indent="-171450">
              <a:buFont typeface="Arial" panose="020B0604020202020204" pitchFamily="34" charset="0"/>
              <a:buChar char="•"/>
            </a:pPr>
            <a:r>
              <a:rPr lang="sv-SE" sz="1200" dirty="0"/>
              <a:t>Andra ledare och funktionärer</a:t>
            </a:r>
          </a:p>
          <a:p>
            <a:pPr marL="171450" indent="-171450">
              <a:buFont typeface="Arial" panose="020B0604020202020204" pitchFamily="34" charset="0"/>
              <a:buChar char="•"/>
            </a:pPr>
            <a:r>
              <a:rPr lang="sv-SE" sz="1200" dirty="0"/>
              <a:t>Föräldrar och spelare</a:t>
            </a:r>
          </a:p>
          <a:p>
            <a:pPr marL="171450" indent="-171450">
              <a:buFont typeface="Arial" panose="020B0604020202020204" pitchFamily="34" charset="0"/>
              <a:buChar char="•"/>
            </a:pPr>
            <a:endParaRPr lang="sv-SE" sz="1200" dirty="0"/>
          </a:p>
          <a:p>
            <a:r>
              <a:rPr lang="sv-SE" sz="1200" dirty="0"/>
              <a:t>Hur har arbetsuppgifterna varit fördelade bland oss ledare?</a:t>
            </a:r>
          </a:p>
          <a:p>
            <a:endParaRPr lang="sv-SE" sz="1200" dirty="0"/>
          </a:p>
          <a:p>
            <a:r>
              <a:rPr lang="sv-SE" sz="1200" dirty="0"/>
              <a:t>________________________________________________________________________</a:t>
            </a:r>
          </a:p>
          <a:p>
            <a:endParaRPr lang="sv-SE" sz="1200" dirty="0"/>
          </a:p>
          <a:p>
            <a:r>
              <a:rPr lang="sv-SE" sz="1200" dirty="0"/>
              <a:t>________________________________________________________________________</a:t>
            </a:r>
          </a:p>
          <a:p>
            <a:endParaRPr lang="sv-SE" sz="1200" dirty="0"/>
          </a:p>
          <a:p>
            <a:r>
              <a:rPr lang="sv-SE" sz="1200" dirty="0"/>
              <a:t>________________________________________________________________________</a:t>
            </a:r>
          </a:p>
          <a:p>
            <a:endParaRPr lang="sv-SE" sz="1200" dirty="0"/>
          </a:p>
          <a:p>
            <a:r>
              <a:rPr lang="sv-SE" sz="1200" dirty="0"/>
              <a:t>________________________________________________________________________</a:t>
            </a:r>
          </a:p>
          <a:p>
            <a:endParaRPr lang="sv-SE" sz="1200" dirty="0"/>
          </a:p>
          <a:p>
            <a:r>
              <a:rPr lang="sv-SE" sz="1200" dirty="0"/>
              <a:t>________________________________________________________________________</a:t>
            </a:r>
          </a:p>
          <a:p>
            <a:endParaRPr lang="sv-SE" sz="1200" dirty="0"/>
          </a:p>
          <a:p>
            <a:endParaRPr lang="sv-SE" sz="1200" dirty="0"/>
          </a:p>
          <a:p>
            <a:endParaRPr lang="sv-SE" sz="1200" dirty="0"/>
          </a:p>
          <a:p>
            <a:pPr marL="171450" indent="-171450">
              <a:buFont typeface="Arial" panose="020B0604020202020204" pitchFamily="34" charset="0"/>
              <a:buChar char="•"/>
            </a:pPr>
            <a:endParaRPr lang="sv-SE" sz="1200" dirty="0"/>
          </a:p>
          <a:p>
            <a:endParaRPr lang="sv-SE" sz="1200" dirty="0"/>
          </a:p>
        </p:txBody>
      </p:sp>
      <p:sp>
        <p:nvSpPr>
          <p:cNvPr id="2" name="textruta 1">
            <a:extLst>
              <a:ext uri="{FF2B5EF4-FFF2-40B4-BE49-F238E27FC236}">
                <a16:creationId xmlns:a16="http://schemas.microsoft.com/office/drawing/2014/main" id="{646B5EAA-5163-4AD3-967E-08F80035A6F7}"/>
              </a:ext>
            </a:extLst>
          </p:cNvPr>
          <p:cNvSpPr txBox="1"/>
          <p:nvPr/>
        </p:nvSpPr>
        <p:spPr>
          <a:xfrm>
            <a:off x="387704" y="1234440"/>
            <a:ext cx="5707464" cy="523220"/>
          </a:xfrm>
          <a:prstGeom prst="rect">
            <a:avLst/>
          </a:prstGeom>
          <a:noFill/>
        </p:spPr>
        <p:txBody>
          <a:bodyPr wrap="square" rtlCol="0">
            <a:spAutoFit/>
          </a:bodyPr>
          <a:lstStyle/>
          <a:p>
            <a:r>
              <a:rPr lang="sv-SE" sz="1400" dirty="0"/>
              <a:t>Här har vi sammanfattat olika diskussionspunkter som kan vara bra att som ledare reflektera över tillsammans.</a:t>
            </a:r>
          </a:p>
        </p:txBody>
      </p:sp>
      <p:pic>
        <p:nvPicPr>
          <p:cNvPr id="6" name="Bildobjekt 5" descr="En bild som visar inomhus, leksak, bord, sitter&#10;&#10;Automatiskt genererad beskrivning">
            <a:extLst>
              <a:ext uri="{FF2B5EF4-FFF2-40B4-BE49-F238E27FC236}">
                <a16:creationId xmlns:a16="http://schemas.microsoft.com/office/drawing/2014/main" id="{9F96EDE0-7AB1-48A4-907F-F2BDD5F819A3}"/>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267199" y="9771283"/>
            <a:ext cx="1948543" cy="1948543"/>
          </a:xfrm>
          <a:prstGeom prst="rect">
            <a:avLst/>
          </a:prstGeom>
        </p:spPr>
      </p:pic>
    </p:spTree>
    <p:extLst>
      <p:ext uri="{BB962C8B-B14F-4D97-AF65-F5344CB8AC3E}">
        <p14:creationId xmlns:p14="http://schemas.microsoft.com/office/powerpoint/2010/main" val="3559116192"/>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4F9892BB1A008E4AB8BCA72195A0EF5C" ma:contentTypeVersion="16" ma:contentTypeDescription="Skapa ett nytt dokument." ma:contentTypeScope="" ma:versionID="2503728d006677c0fe9d5970b35cbd44">
  <xsd:schema xmlns:xsd="http://www.w3.org/2001/XMLSchema" xmlns:xs="http://www.w3.org/2001/XMLSchema" xmlns:p="http://schemas.microsoft.com/office/2006/metadata/properties" xmlns:ns2="3d722b8c-912b-41fd-be02-cfb1a659c161" xmlns:ns3="522eb282-5a34-4f1a-9f41-b21e261027af" targetNamespace="http://schemas.microsoft.com/office/2006/metadata/properties" ma:root="true" ma:fieldsID="455755f68c6c225198515103e945d328" ns2:_="" ns3:_="">
    <xsd:import namespace="3d722b8c-912b-41fd-be02-cfb1a659c161"/>
    <xsd:import namespace="522eb282-5a34-4f1a-9f41-b21e261027a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2:MediaServiceOCR"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722b8c-912b-41fd-be02-cfb1a659c1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ildmarkeringar" ma:readOnly="false" ma:fieldId="{5cf76f15-5ced-4ddc-b409-7134ff3c332f}" ma:taxonomyMulti="true" ma:sspId="c3d6ba60-b3fa-41cc-b9d4-5ad75fc41b8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22eb282-5a34-4f1a-9f41-b21e261027af" elementFormDefault="qualified">
    <xsd:import namespace="http://schemas.microsoft.com/office/2006/documentManagement/types"/>
    <xsd:import namespace="http://schemas.microsoft.com/office/infopath/2007/PartnerControls"/>
    <xsd:element name="SharedWithUsers" ma:index="16"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Delat med information" ma:internalName="SharedWithDetails" ma:readOnly="true">
      <xsd:simpleType>
        <xsd:restriction base="dms:Note">
          <xsd:maxLength value="255"/>
        </xsd:restriction>
      </xsd:simpleType>
    </xsd:element>
    <xsd:element name="TaxCatchAll" ma:index="23" nillable="true" ma:displayName="Taxonomy Catch All Column" ma:hidden="true" ma:list="{b5420d08-f8e9-4dc5-9617-7900536cb664}" ma:internalName="TaxCatchAll" ma:showField="CatchAllData" ma:web="522eb282-5a34-4f1a-9f41-b21e261027a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d722b8c-912b-41fd-be02-cfb1a659c161">
      <Terms xmlns="http://schemas.microsoft.com/office/infopath/2007/PartnerControls"/>
    </lcf76f155ced4ddcb4097134ff3c332f>
    <TaxCatchAll xmlns="522eb282-5a34-4f1a-9f41-b21e261027af"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90A10A-0938-45E1-B267-A116726F0F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722b8c-912b-41fd-be02-cfb1a659c161"/>
    <ds:schemaRef ds:uri="522eb282-5a34-4f1a-9f41-b21e261027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4CD6D48-C0B2-4E5F-8025-6504C13472C0}">
  <ds:schemaRefs>
    <ds:schemaRef ds:uri="http://schemas.microsoft.com/office/2006/metadata/properties"/>
    <ds:schemaRef ds:uri="http://schemas.microsoft.com/office/infopath/2007/PartnerControls"/>
    <ds:schemaRef ds:uri="3d722b8c-912b-41fd-be02-cfb1a659c161"/>
    <ds:schemaRef ds:uri="522eb282-5a34-4f1a-9f41-b21e261027af"/>
  </ds:schemaRefs>
</ds:datastoreItem>
</file>

<file path=customXml/itemProps3.xml><?xml version="1.0" encoding="utf-8"?>
<ds:datastoreItem xmlns:ds="http://schemas.openxmlformats.org/officeDocument/2006/customXml" ds:itemID="{135DDBF9-B5FF-4F15-B1A5-B158A098A60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3180</TotalTime>
  <Words>2471</Words>
  <Application>Microsoft Office PowerPoint</Application>
  <PresentationFormat>Bredbild</PresentationFormat>
  <Paragraphs>401</Paragraphs>
  <Slides>13</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13</vt:i4>
      </vt:variant>
    </vt:vector>
  </HeadingPairs>
  <TitlesOfParts>
    <vt:vector size="18" baseType="lpstr">
      <vt:lpstr>Arial</vt:lpstr>
      <vt:lpstr>Calibri</vt:lpstr>
      <vt:lpstr>Calibri Light</vt:lpstr>
      <vt:lpstr>Times New Roman</vt:lpstr>
      <vt:lpstr>Office-tema</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Helena Nordlöf</dc:creator>
  <cp:lastModifiedBy>Victor Irmalm</cp:lastModifiedBy>
  <cp:revision>55</cp:revision>
  <cp:lastPrinted>2020-09-17T08:51:55Z</cp:lastPrinted>
  <dcterms:created xsi:type="dcterms:W3CDTF">2020-09-16T08:45:42Z</dcterms:created>
  <dcterms:modified xsi:type="dcterms:W3CDTF">2022-11-15T10:32:00Z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0x0101004F9892BB1A008E4AB8BCA72195A0EF5C</vt:lpwstr>
  </property>
</Properties>
</file>